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6" r:id="rId2"/>
    <p:sldId id="257" r:id="rId3"/>
    <p:sldId id="259" r:id="rId4"/>
    <p:sldId id="269" r:id="rId5"/>
    <p:sldId id="270" r:id="rId6"/>
    <p:sldId id="260" r:id="rId7"/>
    <p:sldId id="261" r:id="rId8"/>
    <p:sldId id="271" r:id="rId9"/>
    <p:sldId id="262" r:id="rId10"/>
    <p:sldId id="263" r:id="rId11"/>
    <p:sldId id="272" r:id="rId12"/>
    <p:sldId id="273" r:id="rId13"/>
    <p:sldId id="265" r:id="rId14"/>
    <p:sldId id="274" r:id="rId15"/>
    <p:sldId id="275" r:id="rId16"/>
    <p:sldId id="264" r:id="rId17"/>
    <p:sldId id="266" r:id="rId18"/>
    <p:sldId id="279" r:id="rId19"/>
    <p:sldId id="276" r:id="rId20"/>
    <p:sldId id="281" r:id="rId21"/>
    <p:sldId id="280" r:id="rId22"/>
    <p:sldId id="282" r:id="rId23"/>
    <p:sldId id="277" r:id="rId24"/>
    <p:sldId id="286" r:id="rId25"/>
    <p:sldId id="278" r:id="rId26"/>
    <p:sldId id="285" r:id="rId27"/>
    <p:sldId id="283" r:id="rId28"/>
    <p:sldId id="284" r:id="rId29"/>
    <p:sldId id="267" r:id="rId30"/>
    <p:sldId id="268"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Stile medio 3 - Colore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0" d="100"/>
          <a:sy n="150" d="100"/>
        </p:scale>
        <p:origin x="65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hdphoto1.wdp>
</file>

<file path=ppt/media/hdphoto2.wdp>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2FAE4D50-C0F7-4BD1-8A9B-1F86970873CD}" type="datetimeFigureOut">
              <a:rPr lang="it-IT" smtClean="0"/>
              <a:t>22/06/2025</a:t>
            </a:fld>
            <a:endParaRPr lang="it-IT"/>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it-IT"/>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59DADE30-0DC1-4DBA-B74C-2A1A265D4F43}" type="slidenum">
              <a:rPr lang="it-IT" smtClean="0"/>
              <a:t>‹N›</a:t>
            </a:fld>
            <a:endParaRPr lang="it-IT"/>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11521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2FAE4D50-C0F7-4BD1-8A9B-1F86970873CD}" type="datetimeFigureOut">
              <a:rPr lang="it-IT" smtClean="0"/>
              <a:t>22/06/2025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9DADE30-0DC1-4DBA-B74C-2A1A265D4F43}" type="slidenum">
              <a:rPr lang="it-IT" smtClean="0"/>
              <a:t>‹N›</a:t>
            </a:fld>
            <a:endParaRPr lang="it-IT"/>
          </a:p>
        </p:txBody>
      </p:sp>
    </p:spTree>
    <p:extLst>
      <p:ext uri="{BB962C8B-B14F-4D97-AF65-F5344CB8AC3E}">
        <p14:creationId xmlns:p14="http://schemas.microsoft.com/office/powerpoint/2010/main" val="1577971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2FAE4D50-C0F7-4BD1-8A9B-1F86970873CD}" type="datetimeFigureOut">
              <a:rPr lang="it-IT" smtClean="0"/>
              <a:t>22/06/2025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9DADE30-0DC1-4DBA-B74C-2A1A265D4F43}" type="slidenum">
              <a:rPr lang="it-IT" smtClean="0"/>
              <a:t>‹N›</a:t>
            </a:fld>
            <a:endParaRPr lang="it-IT"/>
          </a:p>
        </p:txBody>
      </p:sp>
    </p:spTree>
    <p:extLst>
      <p:ext uri="{BB962C8B-B14F-4D97-AF65-F5344CB8AC3E}">
        <p14:creationId xmlns:p14="http://schemas.microsoft.com/office/powerpoint/2010/main" val="2785612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2FAE4D50-C0F7-4BD1-8A9B-1F86970873CD}" type="datetimeFigureOut">
              <a:rPr lang="it-IT" smtClean="0"/>
              <a:t>22/06/2025</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59DADE30-0DC1-4DBA-B74C-2A1A265D4F43}" type="slidenum">
              <a:rPr lang="it-IT" smtClean="0"/>
              <a:t>‹N›</a:t>
            </a:fld>
            <a:endParaRPr lang="it-IT"/>
          </a:p>
        </p:txBody>
      </p:sp>
    </p:spTree>
    <p:extLst>
      <p:ext uri="{BB962C8B-B14F-4D97-AF65-F5344CB8AC3E}">
        <p14:creationId xmlns:p14="http://schemas.microsoft.com/office/powerpoint/2010/main" val="508800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2FAE4D50-C0F7-4BD1-8A9B-1F86970873CD}" type="datetimeFigureOut">
              <a:rPr lang="it-IT" smtClean="0"/>
              <a:t>22/06/2025</a:t>
            </a:fld>
            <a:endParaRPr lang="it-IT"/>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it-IT"/>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59DADE30-0DC1-4DBA-B74C-2A1A265D4F43}" type="slidenum">
              <a:rPr lang="it-IT" smtClean="0"/>
              <a:t>‹N›</a:t>
            </a:fld>
            <a:endParaRPr lang="it-IT"/>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68951612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2FAE4D50-C0F7-4BD1-8A9B-1F86970873CD}" type="datetimeFigureOut">
              <a:rPr lang="it-IT" smtClean="0"/>
              <a:t>22/06/2025</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59DADE30-0DC1-4DBA-B74C-2A1A265D4F43}" type="slidenum">
              <a:rPr lang="it-IT" smtClean="0"/>
              <a:t>‹N›</a:t>
            </a:fld>
            <a:endParaRPr lang="it-IT"/>
          </a:p>
        </p:txBody>
      </p:sp>
    </p:spTree>
    <p:extLst>
      <p:ext uri="{BB962C8B-B14F-4D97-AF65-F5344CB8AC3E}">
        <p14:creationId xmlns:p14="http://schemas.microsoft.com/office/powerpoint/2010/main" val="45884171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1257300" y="2909102"/>
            <a:ext cx="4800600" cy="299639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633864" y="2909102"/>
            <a:ext cx="4800600" cy="299639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2FAE4D50-C0F7-4BD1-8A9B-1F86970873CD}" type="datetimeFigureOut">
              <a:rPr lang="it-IT" smtClean="0"/>
              <a:t>22/06/2025</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59DADE30-0DC1-4DBA-B74C-2A1A265D4F43}" type="slidenum">
              <a:rPr lang="it-IT" smtClean="0"/>
              <a:t>‹N›</a:t>
            </a:fld>
            <a:endParaRPr lang="it-IT"/>
          </a:p>
        </p:txBody>
      </p:sp>
    </p:spTree>
    <p:extLst>
      <p:ext uri="{BB962C8B-B14F-4D97-AF65-F5344CB8AC3E}">
        <p14:creationId xmlns:p14="http://schemas.microsoft.com/office/powerpoint/2010/main" val="237381206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2FAE4D50-C0F7-4BD1-8A9B-1F86970873CD}" type="datetimeFigureOut">
              <a:rPr lang="it-IT" smtClean="0"/>
              <a:t>22/06/2025</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59DADE30-0DC1-4DBA-B74C-2A1A265D4F43}" type="slidenum">
              <a:rPr lang="it-IT" smtClean="0"/>
              <a:t>‹N›</a:t>
            </a:fld>
            <a:endParaRPr lang="it-IT"/>
          </a:p>
        </p:txBody>
      </p:sp>
    </p:spTree>
    <p:extLst>
      <p:ext uri="{BB962C8B-B14F-4D97-AF65-F5344CB8AC3E}">
        <p14:creationId xmlns:p14="http://schemas.microsoft.com/office/powerpoint/2010/main" val="14440560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AE4D50-C0F7-4BD1-8A9B-1F86970873CD}" type="datetimeFigureOut">
              <a:rPr lang="it-IT" smtClean="0"/>
              <a:t>22/06/2025</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59DADE30-0DC1-4DBA-B74C-2A1A265D4F43}" type="slidenum">
              <a:rPr lang="it-IT" smtClean="0"/>
              <a:t>‹N›</a:t>
            </a:fld>
            <a:endParaRPr lang="it-IT"/>
          </a:p>
        </p:txBody>
      </p:sp>
    </p:spTree>
    <p:extLst>
      <p:ext uri="{BB962C8B-B14F-4D97-AF65-F5344CB8AC3E}">
        <p14:creationId xmlns:p14="http://schemas.microsoft.com/office/powerpoint/2010/main" val="2125618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it-IT"/>
              <a:t>Fare clic per modificare lo stile del titolo dello schema</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a:xfrm>
            <a:off x="765051" y="6375679"/>
            <a:ext cx="1233355" cy="348462"/>
          </a:xfrm>
        </p:spPr>
        <p:txBody>
          <a:bodyPr/>
          <a:lstStyle/>
          <a:p>
            <a:fld id="{2FAE4D50-C0F7-4BD1-8A9B-1F86970873CD}" type="datetimeFigureOut">
              <a:rPr lang="it-IT" smtClean="0"/>
              <a:t>22/06/2025</a:t>
            </a:fld>
            <a:endParaRPr lang="it-IT"/>
          </a:p>
        </p:txBody>
      </p:sp>
      <p:sp>
        <p:nvSpPr>
          <p:cNvPr id="6" name="Footer Placeholder 5"/>
          <p:cNvSpPr>
            <a:spLocks noGrp="1"/>
          </p:cNvSpPr>
          <p:nvPr>
            <p:ph type="ftr" sz="quarter" idx="11"/>
          </p:nvPr>
        </p:nvSpPr>
        <p:spPr>
          <a:xfrm>
            <a:off x="2103620" y="6375679"/>
            <a:ext cx="3482179" cy="345796"/>
          </a:xfrm>
        </p:spPr>
        <p:txBody>
          <a:bodyPr/>
          <a:lstStyle/>
          <a:p>
            <a:endParaRPr lang="it-IT"/>
          </a:p>
        </p:txBody>
      </p:sp>
      <p:sp>
        <p:nvSpPr>
          <p:cNvPr id="7" name="Slide Number Placeholder 6"/>
          <p:cNvSpPr>
            <a:spLocks noGrp="1"/>
          </p:cNvSpPr>
          <p:nvPr>
            <p:ph type="sldNum" sz="quarter" idx="12"/>
          </p:nvPr>
        </p:nvSpPr>
        <p:spPr>
          <a:xfrm>
            <a:off x="5691014" y="6375679"/>
            <a:ext cx="1232456" cy="345796"/>
          </a:xfrm>
        </p:spPr>
        <p:txBody>
          <a:bodyPr/>
          <a:lstStyle/>
          <a:p>
            <a:fld id="{59DADE30-0DC1-4DBA-B74C-2A1A265D4F43}" type="slidenum">
              <a:rPr lang="it-IT" smtClean="0"/>
              <a:t>‹N›</a:t>
            </a:fld>
            <a:endParaRPr lang="it-IT"/>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74451124"/>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a:xfrm>
            <a:off x="765950" y="6375679"/>
            <a:ext cx="1232456" cy="348462"/>
          </a:xfrm>
        </p:spPr>
        <p:txBody>
          <a:bodyPr/>
          <a:lstStyle/>
          <a:p>
            <a:fld id="{2FAE4D50-C0F7-4BD1-8A9B-1F86970873CD}" type="datetimeFigureOut">
              <a:rPr lang="it-IT" smtClean="0"/>
              <a:t>22/06/2025</a:t>
            </a:fld>
            <a:endParaRPr lang="it-IT"/>
          </a:p>
        </p:txBody>
      </p:sp>
      <p:sp>
        <p:nvSpPr>
          <p:cNvPr id="6" name="Footer Placeholder 5"/>
          <p:cNvSpPr>
            <a:spLocks noGrp="1"/>
          </p:cNvSpPr>
          <p:nvPr>
            <p:ph type="ftr" sz="quarter" idx="11"/>
          </p:nvPr>
        </p:nvSpPr>
        <p:spPr>
          <a:xfrm>
            <a:off x="2103621" y="6375679"/>
            <a:ext cx="3482178" cy="345796"/>
          </a:xfrm>
        </p:spPr>
        <p:txBody>
          <a:bodyPr/>
          <a:lstStyle/>
          <a:p>
            <a:endParaRPr lang="it-IT"/>
          </a:p>
        </p:txBody>
      </p:sp>
      <p:sp>
        <p:nvSpPr>
          <p:cNvPr id="7" name="Slide Number Placeholder 6"/>
          <p:cNvSpPr>
            <a:spLocks noGrp="1"/>
          </p:cNvSpPr>
          <p:nvPr>
            <p:ph type="sldNum" sz="quarter" idx="12"/>
          </p:nvPr>
        </p:nvSpPr>
        <p:spPr>
          <a:xfrm>
            <a:off x="5687568" y="6375679"/>
            <a:ext cx="1234440" cy="345796"/>
          </a:xfrm>
        </p:spPr>
        <p:txBody>
          <a:bodyPr/>
          <a:lstStyle/>
          <a:p>
            <a:fld id="{59DADE30-0DC1-4DBA-B74C-2A1A265D4F43}" type="slidenum">
              <a:rPr lang="it-IT" smtClean="0"/>
              <a:t>‹N›</a:t>
            </a:fld>
            <a:endParaRPr lang="it-IT"/>
          </a:p>
        </p:txBody>
      </p:sp>
    </p:spTree>
    <p:extLst>
      <p:ext uri="{BB962C8B-B14F-4D97-AF65-F5344CB8AC3E}">
        <p14:creationId xmlns:p14="http://schemas.microsoft.com/office/powerpoint/2010/main" val="12591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2FAE4D50-C0F7-4BD1-8A9B-1F86970873CD}" type="datetimeFigureOut">
              <a:rPr lang="it-IT" smtClean="0"/>
              <a:t>22/06/2025</a:t>
            </a:fld>
            <a:endParaRPr lang="it-IT"/>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it-IT"/>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59DADE30-0DC1-4DBA-B74C-2A1A265D4F43}" type="slidenum">
              <a:rPr lang="it-IT" smtClean="0"/>
              <a:t>‹N›</a:t>
            </a:fld>
            <a:endParaRPr lang="it-IT"/>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38468955"/>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8.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Sottotitolo 2">
            <a:extLst>
              <a:ext uri="{FF2B5EF4-FFF2-40B4-BE49-F238E27FC236}">
                <a16:creationId xmlns:a16="http://schemas.microsoft.com/office/drawing/2014/main" id="{692C564D-E007-7881-0C40-518F4CA3D831}"/>
              </a:ext>
            </a:extLst>
          </p:cNvPr>
          <p:cNvSpPr>
            <a:spLocks noGrp="1"/>
          </p:cNvSpPr>
          <p:nvPr>
            <p:ph type="subTitle" idx="1"/>
          </p:nvPr>
        </p:nvSpPr>
        <p:spPr>
          <a:xfrm>
            <a:off x="2073311" y="3852751"/>
            <a:ext cx="8045373" cy="742279"/>
          </a:xfrm>
        </p:spPr>
        <p:txBody>
          <a:bodyPr anchor="ctr">
            <a:normAutofit/>
          </a:bodyPr>
          <a:lstStyle/>
          <a:p>
            <a:r>
              <a:rPr lang="en-US" sz="1800" b="0" cap="none" noProof="0" dirty="0">
                <a:solidFill>
                  <a:srgbClr val="2A1A00"/>
                </a:solidFill>
              </a:rPr>
              <a:t>Your personal finance manager</a:t>
            </a:r>
          </a:p>
        </p:txBody>
      </p:sp>
      <p:sp>
        <p:nvSpPr>
          <p:cNvPr id="4" name="Sottotitolo 2">
            <a:extLst>
              <a:ext uri="{FF2B5EF4-FFF2-40B4-BE49-F238E27FC236}">
                <a16:creationId xmlns:a16="http://schemas.microsoft.com/office/drawing/2014/main" id="{12EFB81E-46D9-F251-E978-94E1299F3ED5}"/>
              </a:ext>
            </a:extLst>
          </p:cNvPr>
          <p:cNvSpPr txBox="1">
            <a:spLocks/>
          </p:cNvSpPr>
          <p:nvPr/>
        </p:nvSpPr>
        <p:spPr>
          <a:xfrm>
            <a:off x="309635" y="5536428"/>
            <a:ext cx="5084667" cy="1127507"/>
          </a:xfrm>
          <a:prstGeom prst="rect">
            <a:avLst/>
          </a:prstGeom>
        </p:spPr>
        <p:txBody>
          <a:bodyPr vert="horz" lIns="91440" tIns="45720" rIns="91440" bIns="45720" rtlCol="0" anchor="ctr">
            <a:normAutofit/>
          </a:bodyPr>
          <a:lstStyle>
            <a:lvl1pPr marL="0" indent="0" algn="ctr" defTabSz="914400" rtl="0" eaLnBrk="1" latinLnBrk="0" hangingPunct="1">
              <a:lnSpc>
                <a:spcPct val="100000"/>
              </a:lnSpc>
              <a:spcBef>
                <a:spcPts val="700"/>
              </a:spcBef>
              <a:buClr>
                <a:schemeClr val="tx2"/>
              </a:buClr>
              <a:buFont typeface="Arial" panose="020B0604020202020204" pitchFamily="34" charset="0"/>
              <a:buNone/>
              <a:defRPr sz="2000" b="1" i="0" kern="1200" cap="all" spc="400" baseline="0">
                <a:solidFill>
                  <a:schemeClr val="tx2"/>
                </a:solidFill>
                <a:latin typeface="+mn-lt"/>
                <a:ea typeface="+mn-ea"/>
                <a:cs typeface="+mn-cs"/>
              </a:defRPr>
            </a:lvl1pPr>
            <a:lvl2pPr marL="457200" indent="0" algn="ctr" defTabSz="914400" rtl="0" eaLnBrk="1" latinLnBrk="0" hangingPunct="1">
              <a:lnSpc>
                <a:spcPct val="110000"/>
              </a:lnSpc>
              <a:spcBef>
                <a:spcPts val="700"/>
              </a:spcBef>
              <a:buClr>
                <a:schemeClr val="tx2"/>
              </a:buClr>
              <a:buFont typeface="Gill Sans MT" panose="020B0502020104020203" pitchFamily="34" charset="0"/>
              <a:buNone/>
              <a:defRPr sz="2000" kern="1200">
                <a:solidFill>
                  <a:schemeClr val="tx1">
                    <a:lumMod val="65000"/>
                    <a:lumOff val="35000"/>
                  </a:schemeClr>
                </a:solidFill>
                <a:latin typeface="+mn-lt"/>
                <a:ea typeface="+mn-ea"/>
                <a:cs typeface="+mn-cs"/>
              </a:defRPr>
            </a:lvl2pPr>
            <a:lvl3pPr marL="914400" indent="0" algn="ctr" defTabSz="914400" rtl="0" eaLnBrk="1" latinLnBrk="0" hangingPunct="1">
              <a:lnSpc>
                <a:spcPct val="110000"/>
              </a:lnSpc>
              <a:spcBef>
                <a:spcPts val="700"/>
              </a:spcBef>
              <a:buClr>
                <a:schemeClr val="tx2"/>
              </a:buClr>
              <a:buFont typeface="Arial" panose="020B0604020202020204" pitchFamily="34" charset="0"/>
              <a:buNone/>
              <a:defRPr sz="1800" kern="1200">
                <a:solidFill>
                  <a:schemeClr val="tx1">
                    <a:lumMod val="65000"/>
                    <a:lumOff val="35000"/>
                  </a:schemeClr>
                </a:solidFill>
                <a:latin typeface="+mn-lt"/>
                <a:ea typeface="+mn-ea"/>
                <a:cs typeface="+mn-cs"/>
              </a:defRPr>
            </a:lvl3pPr>
            <a:lvl4pPr marL="13716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4pPr>
            <a:lvl5pPr marL="18288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5pPr>
            <a:lvl6pPr marL="22860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6pPr>
            <a:lvl7pPr marL="27432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7pPr>
            <a:lvl8pPr marL="32004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baseline="0">
                <a:solidFill>
                  <a:schemeClr val="tx1">
                    <a:lumMod val="65000"/>
                    <a:lumOff val="35000"/>
                  </a:schemeClr>
                </a:solidFill>
                <a:latin typeface="+mn-lt"/>
                <a:ea typeface="+mn-ea"/>
                <a:cs typeface="+mn-cs"/>
              </a:defRPr>
            </a:lvl8pPr>
            <a:lvl9pPr marL="3657600" indent="0" algn="ctr" defTabSz="914400" rtl="0" eaLnBrk="1" latinLnBrk="0" hangingPunct="1">
              <a:lnSpc>
                <a:spcPct val="110000"/>
              </a:lnSpc>
              <a:spcBef>
                <a:spcPts val="700"/>
              </a:spcBef>
              <a:buClr>
                <a:schemeClr val="tx2"/>
              </a:buClr>
              <a:buFont typeface="Arial" panose="020B0604020202020204" pitchFamily="34" charset="0"/>
              <a:buNone/>
              <a:defRPr sz="1600" kern="1200" baseline="0">
                <a:solidFill>
                  <a:schemeClr val="tx1">
                    <a:lumMod val="65000"/>
                    <a:lumOff val="35000"/>
                  </a:schemeClr>
                </a:solidFill>
                <a:latin typeface="+mn-lt"/>
                <a:ea typeface="+mn-ea"/>
                <a:cs typeface="+mn-cs"/>
              </a:defRPr>
            </a:lvl9pPr>
          </a:lstStyle>
          <a:p>
            <a:pPr algn="l"/>
            <a:r>
              <a:rPr lang="en-US" sz="1800" b="0" cap="none" noProof="0" dirty="0">
                <a:solidFill>
                  <a:srgbClr val="2A1A00"/>
                </a:solidFill>
              </a:rPr>
              <a:t>Alessandro Catalano</a:t>
            </a:r>
          </a:p>
          <a:p>
            <a:pPr algn="l"/>
            <a:r>
              <a:rPr lang="en-US" sz="1800" b="0" cap="none" noProof="0" dirty="0">
                <a:solidFill>
                  <a:srgbClr val="2A1A00"/>
                </a:solidFill>
              </a:rPr>
              <a:t>Alessandro Rocchi </a:t>
            </a:r>
          </a:p>
          <a:p>
            <a:pPr algn="l"/>
            <a:r>
              <a:rPr lang="en-US" sz="1800" b="0" cap="none" noProof="0" dirty="0">
                <a:solidFill>
                  <a:srgbClr val="2A1A00"/>
                </a:solidFill>
              </a:rPr>
              <a:t>Onorio Iacobelli</a:t>
            </a:r>
          </a:p>
        </p:txBody>
      </p:sp>
      <p:sp>
        <p:nvSpPr>
          <p:cNvPr id="9" name="CasellaDiTesto 8">
            <a:extLst>
              <a:ext uri="{FF2B5EF4-FFF2-40B4-BE49-F238E27FC236}">
                <a16:creationId xmlns:a16="http://schemas.microsoft.com/office/drawing/2014/main" id="{FE402EEF-A61E-31B3-8EA1-90EF984B6A47}"/>
              </a:ext>
            </a:extLst>
          </p:cNvPr>
          <p:cNvSpPr txBox="1"/>
          <p:nvPr/>
        </p:nvSpPr>
        <p:spPr>
          <a:xfrm>
            <a:off x="6993690" y="6017604"/>
            <a:ext cx="5084667" cy="369332"/>
          </a:xfrm>
          <a:prstGeom prst="rect">
            <a:avLst/>
          </a:prstGeom>
          <a:noFill/>
        </p:spPr>
        <p:txBody>
          <a:bodyPr wrap="square">
            <a:spAutoFit/>
          </a:bodyPr>
          <a:lstStyle/>
          <a:p>
            <a:pPr algn="r"/>
            <a:endParaRPr lang="en-US" sz="1800" noProof="0" dirty="0">
              <a:solidFill>
                <a:srgbClr val="2A1A00"/>
              </a:solidFill>
            </a:endParaRPr>
          </a:p>
        </p:txBody>
      </p:sp>
      <p:pic>
        <p:nvPicPr>
          <p:cNvPr id="17" name="Immagine 16">
            <a:extLst>
              <a:ext uri="{FF2B5EF4-FFF2-40B4-BE49-F238E27FC236}">
                <a16:creationId xmlns:a16="http://schemas.microsoft.com/office/drawing/2014/main" id="{4A046122-A277-BE03-6E7A-975BEE0E6E09}"/>
              </a:ext>
            </a:extLst>
          </p:cNvPr>
          <p:cNvPicPr>
            <a:picLocks noChangeAspect="1"/>
          </p:cNvPicPr>
          <p:nvPr/>
        </p:nvPicPr>
        <p:blipFill>
          <a:blip r:embed="rId2"/>
          <a:stretch>
            <a:fillRect/>
          </a:stretch>
        </p:blipFill>
        <p:spPr>
          <a:xfrm>
            <a:off x="4528690" y="0"/>
            <a:ext cx="3134617" cy="4701926"/>
          </a:xfrm>
          <a:prstGeom prst="rect">
            <a:avLst/>
          </a:prstGeom>
        </p:spPr>
      </p:pic>
      <p:sp>
        <p:nvSpPr>
          <p:cNvPr id="2" name="Sottotitolo 2">
            <a:extLst>
              <a:ext uri="{FF2B5EF4-FFF2-40B4-BE49-F238E27FC236}">
                <a16:creationId xmlns:a16="http://schemas.microsoft.com/office/drawing/2014/main" id="{175CB0F0-222C-F561-3A4A-B8875118C6A4}"/>
              </a:ext>
            </a:extLst>
          </p:cNvPr>
          <p:cNvSpPr txBox="1">
            <a:spLocks/>
          </p:cNvSpPr>
          <p:nvPr/>
        </p:nvSpPr>
        <p:spPr>
          <a:xfrm>
            <a:off x="6993689" y="5638516"/>
            <a:ext cx="5084667" cy="1127507"/>
          </a:xfrm>
          <a:prstGeom prst="rect">
            <a:avLst/>
          </a:prstGeom>
        </p:spPr>
        <p:txBody>
          <a:bodyPr vert="horz" lIns="91440" tIns="45720" rIns="91440" bIns="45720" rtlCol="0" anchor="ctr">
            <a:normAutofit/>
          </a:bodyPr>
          <a:lstStyle>
            <a:lvl1pPr marL="0" indent="0" algn="ctr" defTabSz="914400" rtl="0" eaLnBrk="1" latinLnBrk="0" hangingPunct="1">
              <a:lnSpc>
                <a:spcPct val="100000"/>
              </a:lnSpc>
              <a:spcBef>
                <a:spcPts val="700"/>
              </a:spcBef>
              <a:buClr>
                <a:schemeClr val="tx2"/>
              </a:buClr>
              <a:buFont typeface="Arial" panose="020B0604020202020204" pitchFamily="34" charset="0"/>
              <a:buNone/>
              <a:defRPr sz="2000" b="1" i="0" kern="1200" cap="all" spc="400" baseline="0">
                <a:solidFill>
                  <a:schemeClr val="tx2"/>
                </a:solidFill>
                <a:latin typeface="+mn-lt"/>
                <a:ea typeface="+mn-ea"/>
                <a:cs typeface="+mn-cs"/>
              </a:defRPr>
            </a:lvl1pPr>
            <a:lvl2pPr marL="457200" indent="0" algn="ctr" defTabSz="914400" rtl="0" eaLnBrk="1" latinLnBrk="0" hangingPunct="1">
              <a:lnSpc>
                <a:spcPct val="110000"/>
              </a:lnSpc>
              <a:spcBef>
                <a:spcPts val="700"/>
              </a:spcBef>
              <a:buClr>
                <a:schemeClr val="tx2"/>
              </a:buClr>
              <a:buFont typeface="Gill Sans MT" panose="020B0502020104020203" pitchFamily="34" charset="0"/>
              <a:buNone/>
              <a:defRPr sz="2000" kern="1200">
                <a:solidFill>
                  <a:schemeClr val="tx1">
                    <a:lumMod val="65000"/>
                    <a:lumOff val="35000"/>
                  </a:schemeClr>
                </a:solidFill>
                <a:latin typeface="+mn-lt"/>
                <a:ea typeface="+mn-ea"/>
                <a:cs typeface="+mn-cs"/>
              </a:defRPr>
            </a:lvl2pPr>
            <a:lvl3pPr marL="914400" indent="0" algn="ctr" defTabSz="914400" rtl="0" eaLnBrk="1" latinLnBrk="0" hangingPunct="1">
              <a:lnSpc>
                <a:spcPct val="110000"/>
              </a:lnSpc>
              <a:spcBef>
                <a:spcPts val="700"/>
              </a:spcBef>
              <a:buClr>
                <a:schemeClr val="tx2"/>
              </a:buClr>
              <a:buFont typeface="Arial" panose="020B0604020202020204" pitchFamily="34" charset="0"/>
              <a:buNone/>
              <a:defRPr sz="1800" kern="1200">
                <a:solidFill>
                  <a:schemeClr val="tx1">
                    <a:lumMod val="65000"/>
                    <a:lumOff val="35000"/>
                  </a:schemeClr>
                </a:solidFill>
                <a:latin typeface="+mn-lt"/>
                <a:ea typeface="+mn-ea"/>
                <a:cs typeface="+mn-cs"/>
              </a:defRPr>
            </a:lvl3pPr>
            <a:lvl4pPr marL="13716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4pPr>
            <a:lvl5pPr marL="18288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5pPr>
            <a:lvl6pPr marL="22860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6pPr>
            <a:lvl7pPr marL="27432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7pPr>
            <a:lvl8pPr marL="32004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baseline="0">
                <a:solidFill>
                  <a:schemeClr val="tx1">
                    <a:lumMod val="65000"/>
                    <a:lumOff val="35000"/>
                  </a:schemeClr>
                </a:solidFill>
                <a:latin typeface="+mn-lt"/>
                <a:ea typeface="+mn-ea"/>
                <a:cs typeface="+mn-cs"/>
              </a:defRPr>
            </a:lvl8pPr>
            <a:lvl9pPr marL="3657600" indent="0" algn="ctr" defTabSz="914400" rtl="0" eaLnBrk="1" latinLnBrk="0" hangingPunct="1">
              <a:lnSpc>
                <a:spcPct val="110000"/>
              </a:lnSpc>
              <a:spcBef>
                <a:spcPts val="700"/>
              </a:spcBef>
              <a:buClr>
                <a:schemeClr val="tx2"/>
              </a:buClr>
              <a:buFont typeface="Arial" panose="020B0604020202020204" pitchFamily="34" charset="0"/>
              <a:buNone/>
              <a:defRPr sz="1600" kern="1200" baseline="0">
                <a:solidFill>
                  <a:schemeClr val="tx1">
                    <a:lumMod val="65000"/>
                    <a:lumOff val="35000"/>
                  </a:schemeClr>
                </a:solidFill>
                <a:latin typeface="+mn-lt"/>
                <a:ea typeface="+mn-ea"/>
                <a:cs typeface="+mn-cs"/>
              </a:defRPr>
            </a:lvl9pPr>
          </a:lstStyle>
          <a:p>
            <a:pPr algn="r"/>
            <a:r>
              <a:rPr lang="en-US" sz="1800" b="0" cap="none" noProof="0" dirty="0">
                <a:solidFill>
                  <a:srgbClr val="2A1A00"/>
                </a:solidFill>
              </a:rPr>
              <a:t>Human-Computer Interaction </a:t>
            </a:r>
          </a:p>
          <a:p>
            <a:pPr algn="r"/>
            <a:r>
              <a:rPr lang="en-US" sz="1800" b="0" cap="none" noProof="0" dirty="0">
                <a:solidFill>
                  <a:srgbClr val="2A1A00"/>
                </a:solidFill>
              </a:rPr>
              <a:t>A.Y. 2024/2025</a:t>
            </a:r>
          </a:p>
        </p:txBody>
      </p:sp>
    </p:spTree>
    <p:extLst>
      <p:ext uri="{BB962C8B-B14F-4D97-AF65-F5344CB8AC3E}">
        <p14:creationId xmlns:p14="http://schemas.microsoft.com/office/powerpoint/2010/main" val="3434597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700"/>
                                        <p:tgtEl>
                                          <p:spTgt spid="4">
                                            <p:txEl>
                                              <p:pRg st="0" end="0"/>
                                            </p:txEl>
                                          </p:spTgt>
                                        </p:tgtEl>
                                      </p:cBhvr>
                                    </p:animEffect>
                                  </p:childTnLst>
                                </p:cTn>
                              </p:par>
                              <p:par>
                                <p:cTn id="11" presetID="10" presetClass="entr" presetSubtype="0" fill="hold" grpId="0" nodeType="withEffect">
                                  <p:stCondLst>
                                    <p:cond delay="1000"/>
                                  </p:stCondLst>
                                  <p:iterate>
                                    <p:tmPct val="10000"/>
                                  </p:iterate>
                                  <p:childTnLst>
                                    <p:set>
                                      <p:cBhvr>
                                        <p:cTn id="12" dur="1" fill="hold">
                                          <p:stCondLst>
                                            <p:cond delay="0"/>
                                          </p:stCondLst>
                                        </p:cTn>
                                        <p:tgtEl>
                                          <p:spTgt spid="4">
                                            <p:txEl>
                                              <p:pRg st="1" end="1"/>
                                            </p:txEl>
                                          </p:spTgt>
                                        </p:tgtEl>
                                        <p:attrNameLst>
                                          <p:attrName>style.visibility</p:attrName>
                                        </p:attrNameLst>
                                      </p:cBhvr>
                                      <p:to>
                                        <p:strVal val="visible"/>
                                      </p:to>
                                    </p:set>
                                    <p:animEffect transition="in" filter="fade">
                                      <p:cBhvr>
                                        <p:cTn id="13" dur="700"/>
                                        <p:tgtEl>
                                          <p:spTgt spid="4">
                                            <p:txEl>
                                              <p:pRg st="1" end="1"/>
                                            </p:txEl>
                                          </p:spTgt>
                                        </p:tgtEl>
                                      </p:cBhvr>
                                    </p:animEffect>
                                  </p:childTnLst>
                                </p:cTn>
                              </p:par>
                              <p:par>
                                <p:cTn id="14" presetID="10" presetClass="entr" presetSubtype="0" fill="hold" grpId="0" nodeType="withEffect">
                                  <p:stCondLst>
                                    <p:cond delay="1000"/>
                                  </p:stCondLst>
                                  <p:iterate>
                                    <p:tmPct val="10000"/>
                                  </p:iterate>
                                  <p:childTnLst>
                                    <p:set>
                                      <p:cBhvr>
                                        <p:cTn id="15" dur="1" fill="hold">
                                          <p:stCondLst>
                                            <p:cond delay="0"/>
                                          </p:stCondLst>
                                        </p:cTn>
                                        <p:tgtEl>
                                          <p:spTgt spid="4">
                                            <p:txEl>
                                              <p:pRg st="2" end="2"/>
                                            </p:txEl>
                                          </p:spTgt>
                                        </p:tgtEl>
                                        <p:attrNameLst>
                                          <p:attrName>style.visibility</p:attrName>
                                        </p:attrNameLst>
                                      </p:cBhvr>
                                      <p:to>
                                        <p:strVal val="visible"/>
                                      </p:to>
                                    </p:set>
                                    <p:animEffect transition="in" filter="fade">
                                      <p:cBhvr>
                                        <p:cTn id="16" dur="700"/>
                                        <p:tgtEl>
                                          <p:spTgt spid="4">
                                            <p:txEl>
                                              <p:pRg st="2" end="2"/>
                                            </p:txEl>
                                          </p:spTgt>
                                        </p:tgtEl>
                                      </p:cBhvr>
                                    </p:animEffect>
                                  </p:childTnLst>
                                </p:cTn>
                              </p:par>
                              <p:par>
                                <p:cTn id="17" presetID="10" presetClass="entr" presetSubtype="0" fill="hold" grpId="0" nodeType="withEffect">
                                  <p:stCondLst>
                                    <p:cond delay="1000"/>
                                  </p:stCondLst>
                                  <p:iterate>
                                    <p:tmPct val="10000"/>
                                  </p:iterate>
                                  <p:childTnLst>
                                    <p:set>
                                      <p:cBhvr>
                                        <p:cTn id="18" dur="1" fill="hold">
                                          <p:stCondLst>
                                            <p:cond delay="0"/>
                                          </p:stCondLst>
                                        </p:cTn>
                                        <p:tgtEl>
                                          <p:spTgt spid="2">
                                            <p:txEl>
                                              <p:pRg st="0" end="0"/>
                                            </p:txEl>
                                          </p:spTgt>
                                        </p:tgtEl>
                                        <p:attrNameLst>
                                          <p:attrName>style.visibility</p:attrName>
                                        </p:attrNameLst>
                                      </p:cBhvr>
                                      <p:to>
                                        <p:strVal val="visible"/>
                                      </p:to>
                                    </p:set>
                                    <p:animEffect transition="in" filter="fade">
                                      <p:cBhvr>
                                        <p:cTn id="19" dur="700"/>
                                        <p:tgtEl>
                                          <p:spTgt spid="2">
                                            <p:txEl>
                                              <p:pRg st="0" end="0"/>
                                            </p:txEl>
                                          </p:spTgt>
                                        </p:tgtEl>
                                      </p:cBhvr>
                                    </p:animEffect>
                                  </p:childTnLst>
                                </p:cTn>
                              </p:par>
                              <p:par>
                                <p:cTn id="20" presetID="10" presetClass="entr" presetSubtype="0" fill="hold" grpId="0" nodeType="withEffect">
                                  <p:stCondLst>
                                    <p:cond delay="1000"/>
                                  </p:stCondLst>
                                  <p:iterate>
                                    <p:tmPct val="10000"/>
                                  </p:iterate>
                                  <p:childTnLst>
                                    <p:set>
                                      <p:cBhvr>
                                        <p:cTn id="21" dur="1" fill="hold">
                                          <p:stCondLst>
                                            <p:cond delay="0"/>
                                          </p:stCondLst>
                                        </p:cTn>
                                        <p:tgtEl>
                                          <p:spTgt spid="2">
                                            <p:txEl>
                                              <p:pRg st="1" end="1"/>
                                            </p:txEl>
                                          </p:spTgt>
                                        </p:tgtEl>
                                        <p:attrNameLst>
                                          <p:attrName>style.visibility</p:attrName>
                                        </p:attrNameLst>
                                      </p:cBhvr>
                                      <p:to>
                                        <p:strVal val="visible"/>
                                      </p:to>
                                    </p:set>
                                    <p:animEffect transition="in" filter="fade">
                                      <p:cBhvr>
                                        <p:cTn id="22" dur="700"/>
                                        <p:tgtEl>
                                          <p:spTgt spid="2">
                                            <p:txEl>
                                              <p:pRg st="1" end="1"/>
                                            </p:txEl>
                                          </p:spTgt>
                                        </p:tgtEl>
                                      </p:cBhvr>
                                    </p:animEffect>
                                  </p:childTnLst>
                                </p:cTn>
                              </p:par>
                              <p:par>
                                <p:cTn id="23" presetID="10" presetClass="entr" presetSubtype="0" fill="hold" nodeType="withEffect">
                                  <p:stCondLst>
                                    <p:cond delay="10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2"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D896570-22DB-D7D6-661D-2DDFABA9C37D}"/>
              </a:ext>
            </a:extLst>
          </p:cNvPr>
          <p:cNvSpPr>
            <a:spLocks noGrp="1"/>
          </p:cNvSpPr>
          <p:nvPr>
            <p:ph type="title"/>
          </p:nvPr>
        </p:nvSpPr>
        <p:spPr/>
        <p:txBody>
          <a:bodyPr/>
          <a:lstStyle/>
          <a:p>
            <a:r>
              <a:rPr lang="en-US" noProof="0" dirty="0"/>
              <a:t>Hierarchical task analysis</a:t>
            </a:r>
          </a:p>
        </p:txBody>
      </p:sp>
      <p:sp>
        <p:nvSpPr>
          <p:cNvPr id="6" name="Rettangolo con angoli arrotondati 5">
            <a:extLst>
              <a:ext uri="{FF2B5EF4-FFF2-40B4-BE49-F238E27FC236}">
                <a16:creationId xmlns:a16="http://schemas.microsoft.com/office/drawing/2014/main" id="{B2D9D1E7-C08C-84BF-7D0E-E0E286BCF0A3}"/>
              </a:ext>
            </a:extLst>
          </p:cNvPr>
          <p:cNvSpPr/>
          <p:nvPr/>
        </p:nvSpPr>
        <p:spPr>
          <a:xfrm>
            <a:off x="4920946" y="1130385"/>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0: Buy and item and record the expense</a:t>
            </a:r>
          </a:p>
        </p:txBody>
      </p:sp>
      <p:sp>
        <p:nvSpPr>
          <p:cNvPr id="7" name="Rettangolo con angoli arrotondati 6">
            <a:extLst>
              <a:ext uri="{FF2B5EF4-FFF2-40B4-BE49-F238E27FC236}">
                <a16:creationId xmlns:a16="http://schemas.microsoft.com/office/drawing/2014/main" id="{D10C6EE5-AE42-E161-B5E5-5885C46CB5E0}"/>
              </a:ext>
            </a:extLst>
          </p:cNvPr>
          <p:cNvSpPr/>
          <p:nvPr/>
        </p:nvSpPr>
        <p:spPr>
          <a:xfrm>
            <a:off x="1202175" y="2266553"/>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1: Decide what to buy</a:t>
            </a:r>
          </a:p>
        </p:txBody>
      </p:sp>
      <p:sp>
        <p:nvSpPr>
          <p:cNvPr id="8" name="Rettangolo con angoli arrotondati 7">
            <a:extLst>
              <a:ext uri="{FF2B5EF4-FFF2-40B4-BE49-F238E27FC236}">
                <a16:creationId xmlns:a16="http://schemas.microsoft.com/office/drawing/2014/main" id="{692AFDA6-C285-9295-16B7-5B15704FA9F5}"/>
              </a:ext>
            </a:extLst>
          </p:cNvPr>
          <p:cNvSpPr/>
          <p:nvPr/>
        </p:nvSpPr>
        <p:spPr>
          <a:xfrm>
            <a:off x="3771507" y="2266553"/>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 Find a shop</a:t>
            </a:r>
          </a:p>
        </p:txBody>
      </p:sp>
      <p:sp>
        <p:nvSpPr>
          <p:cNvPr id="9" name="Rettangolo con angoli arrotondati 8">
            <a:extLst>
              <a:ext uri="{FF2B5EF4-FFF2-40B4-BE49-F238E27FC236}">
                <a16:creationId xmlns:a16="http://schemas.microsoft.com/office/drawing/2014/main" id="{D0CFA441-E025-4ED6-2346-41854BEC10E7}"/>
              </a:ext>
            </a:extLst>
          </p:cNvPr>
          <p:cNvSpPr/>
          <p:nvPr/>
        </p:nvSpPr>
        <p:spPr>
          <a:xfrm>
            <a:off x="6340839" y="2250451"/>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 Buy the item</a:t>
            </a:r>
          </a:p>
        </p:txBody>
      </p:sp>
      <p:sp>
        <p:nvSpPr>
          <p:cNvPr id="10" name="Rettangolo con angoli arrotondati 9">
            <a:extLst>
              <a:ext uri="{FF2B5EF4-FFF2-40B4-BE49-F238E27FC236}">
                <a16:creationId xmlns:a16="http://schemas.microsoft.com/office/drawing/2014/main" id="{51EA9797-394F-79DD-D27B-A46F851F6344}"/>
              </a:ext>
            </a:extLst>
          </p:cNvPr>
          <p:cNvSpPr/>
          <p:nvPr/>
        </p:nvSpPr>
        <p:spPr>
          <a:xfrm>
            <a:off x="8910171" y="2266553"/>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 Register the transaction</a:t>
            </a:r>
          </a:p>
        </p:txBody>
      </p:sp>
      <p:sp>
        <p:nvSpPr>
          <p:cNvPr id="11" name="Rettangolo con angoli arrotondati 10">
            <a:extLst>
              <a:ext uri="{FF2B5EF4-FFF2-40B4-BE49-F238E27FC236}">
                <a16:creationId xmlns:a16="http://schemas.microsoft.com/office/drawing/2014/main" id="{650E5E41-8D67-931A-D51A-1005954B2DC3}"/>
              </a:ext>
            </a:extLst>
          </p:cNvPr>
          <p:cNvSpPr/>
          <p:nvPr/>
        </p:nvSpPr>
        <p:spPr>
          <a:xfrm>
            <a:off x="956197" y="3475240"/>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2.1: Look for shops that sell the item</a:t>
            </a:r>
          </a:p>
        </p:txBody>
      </p:sp>
      <p:sp>
        <p:nvSpPr>
          <p:cNvPr id="12" name="Rettangolo con angoli arrotondati 11">
            <a:extLst>
              <a:ext uri="{FF2B5EF4-FFF2-40B4-BE49-F238E27FC236}">
                <a16:creationId xmlns:a16="http://schemas.microsoft.com/office/drawing/2014/main" id="{068753F4-82E1-6029-052E-E7BC2AF4042A}"/>
              </a:ext>
            </a:extLst>
          </p:cNvPr>
          <p:cNvSpPr/>
          <p:nvPr/>
        </p:nvSpPr>
        <p:spPr>
          <a:xfrm>
            <a:off x="2619038" y="3475240"/>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2.2: Choose a shop</a:t>
            </a:r>
          </a:p>
        </p:txBody>
      </p:sp>
      <p:sp>
        <p:nvSpPr>
          <p:cNvPr id="13" name="Rettangolo con angoli arrotondati 12">
            <a:extLst>
              <a:ext uri="{FF2B5EF4-FFF2-40B4-BE49-F238E27FC236}">
                <a16:creationId xmlns:a16="http://schemas.microsoft.com/office/drawing/2014/main" id="{1C63ECA5-A8FC-E431-001B-417562654D5C}"/>
              </a:ext>
            </a:extLst>
          </p:cNvPr>
          <p:cNvSpPr/>
          <p:nvPr/>
        </p:nvSpPr>
        <p:spPr>
          <a:xfrm>
            <a:off x="4296196" y="3475240"/>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2.3: Go to the physical store</a:t>
            </a:r>
          </a:p>
        </p:txBody>
      </p:sp>
      <p:sp>
        <p:nvSpPr>
          <p:cNvPr id="14" name="Rettangolo con angoli arrotondati 13">
            <a:extLst>
              <a:ext uri="{FF2B5EF4-FFF2-40B4-BE49-F238E27FC236}">
                <a16:creationId xmlns:a16="http://schemas.microsoft.com/office/drawing/2014/main" id="{D19108B8-9446-35DE-DB28-C947C50785EB}"/>
              </a:ext>
            </a:extLst>
          </p:cNvPr>
          <p:cNvSpPr/>
          <p:nvPr/>
        </p:nvSpPr>
        <p:spPr>
          <a:xfrm>
            <a:off x="5957367" y="346735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2.4: Visit the online shop</a:t>
            </a:r>
          </a:p>
        </p:txBody>
      </p:sp>
      <p:sp>
        <p:nvSpPr>
          <p:cNvPr id="15" name="Rettangolo con angoli arrotondati 14">
            <a:extLst>
              <a:ext uri="{FF2B5EF4-FFF2-40B4-BE49-F238E27FC236}">
                <a16:creationId xmlns:a16="http://schemas.microsoft.com/office/drawing/2014/main" id="{DABEC6F2-B41D-7B42-C978-B7B9B962FD9F}"/>
              </a:ext>
            </a:extLst>
          </p:cNvPr>
          <p:cNvSpPr/>
          <p:nvPr/>
        </p:nvSpPr>
        <p:spPr>
          <a:xfrm>
            <a:off x="5650362" y="4587433"/>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3.1: Pay with cash</a:t>
            </a:r>
          </a:p>
        </p:txBody>
      </p:sp>
      <p:sp>
        <p:nvSpPr>
          <p:cNvPr id="16" name="Rettangolo con angoli arrotondati 15">
            <a:extLst>
              <a:ext uri="{FF2B5EF4-FFF2-40B4-BE49-F238E27FC236}">
                <a16:creationId xmlns:a16="http://schemas.microsoft.com/office/drawing/2014/main" id="{C464F542-76B0-4ECD-5B2B-41CCE84F0BAA}"/>
              </a:ext>
            </a:extLst>
          </p:cNvPr>
          <p:cNvSpPr/>
          <p:nvPr/>
        </p:nvSpPr>
        <p:spPr>
          <a:xfrm>
            <a:off x="7552837" y="4587433"/>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3.2: Pay with card</a:t>
            </a:r>
          </a:p>
        </p:txBody>
      </p:sp>
      <p:sp>
        <p:nvSpPr>
          <p:cNvPr id="17" name="Rettangolo con angoli arrotondati 16">
            <a:extLst>
              <a:ext uri="{FF2B5EF4-FFF2-40B4-BE49-F238E27FC236}">
                <a16:creationId xmlns:a16="http://schemas.microsoft.com/office/drawing/2014/main" id="{5D5232F4-F0BC-BF18-527C-FFBD39B4B7D9}"/>
              </a:ext>
            </a:extLst>
          </p:cNvPr>
          <p:cNvSpPr/>
          <p:nvPr/>
        </p:nvSpPr>
        <p:spPr>
          <a:xfrm>
            <a:off x="4684937" y="5666650"/>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4.1: Use a budgeting tool</a:t>
            </a:r>
          </a:p>
        </p:txBody>
      </p:sp>
      <p:sp>
        <p:nvSpPr>
          <p:cNvPr id="18" name="Rettangolo con angoli arrotondati 17">
            <a:extLst>
              <a:ext uri="{FF2B5EF4-FFF2-40B4-BE49-F238E27FC236}">
                <a16:creationId xmlns:a16="http://schemas.microsoft.com/office/drawing/2014/main" id="{627D0D51-F2EB-8C6B-8108-A7E5BD43E142}"/>
              </a:ext>
            </a:extLst>
          </p:cNvPr>
          <p:cNvSpPr/>
          <p:nvPr/>
        </p:nvSpPr>
        <p:spPr>
          <a:xfrm>
            <a:off x="6516416" y="5666650"/>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4.2: Use an app</a:t>
            </a:r>
          </a:p>
        </p:txBody>
      </p:sp>
      <p:sp>
        <p:nvSpPr>
          <p:cNvPr id="19" name="Rettangolo con angoli arrotondati 18">
            <a:extLst>
              <a:ext uri="{FF2B5EF4-FFF2-40B4-BE49-F238E27FC236}">
                <a16:creationId xmlns:a16="http://schemas.microsoft.com/office/drawing/2014/main" id="{42D59C60-65F7-1DDB-69CF-C7CC4F5DB418}"/>
              </a:ext>
            </a:extLst>
          </p:cNvPr>
          <p:cNvSpPr/>
          <p:nvPr/>
        </p:nvSpPr>
        <p:spPr>
          <a:xfrm>
            <a:off x="8347894" y="5666650"/>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4.3: Write the transaction down</a:t>
            </a:r>
          </a:p>
        </p:txBody>
      </p:sp>
      <p:sp>
        <p:nvSpPr>
          <p:cNvPr id="20" name="Rettangolo con angoli arrotondati 19">
            <a:extLst>
              <a:ext uri="{FF2B5EF4-FFF2-40B4-BE49-F238E27FC236}">
                <a16:creationId xmlns:a16="http://schemas.microsoft.com/office/drawing/2014/main" id="{D6E17DD7-BC84-81B5-2BE1-9841E0E1D0A2}"/>
              </a:ext>
            </a:extLst>
          </p:cNvPr>
          <p:cNvSpPr/>
          <p:nvPr/>
        </p:nvSpPr>
        <p:spPr>
          <a:xfrm>
            <a:off x="10179373" y="5666650"/>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4.4: Write the transaction details</a:t>
            </a:r>
          </a:p>
        </p:txBody>
      </p:sp>
      <p:cxnSp>
        <p:nvCxnSpPr>
          <p:cNvPr id="26" name="Connettore diritto 25">
            <a:extLst>
              <a:ext uri="{FF2B5EF4-FFF2-40B4-BE49-F238E27FC236}">
                <a16:creationId xmlns:a16="http://schemas.microsoft.com/office/drawing/2014/main" id="{15CBC810-7AE6-A8F2-2F3A-D64BA7A78D7E}"/>
              </a:ext>
            </a:extLst>
          </p:cNvPr>
          <p:cNvCxnSpPr>
            <a:cxnSpLocks/>
          </p:cNvCxnSpPr>
          <p:nvPr/>
        </p:nvCxnSpPr>
        <p:spPr>
          <a:xfrm>
            <a:off x="1251678" y="2181948"/>
            <a:ext cx="9253963" cy="0"/>
          </a:xfrm>
          <a:prstGeom prst="line">
            <a:avLst/>
          </a:prstGeom>
        </p:spPr>
        <p:style>
          <a:lnRef idx="2">
            <a:schemeClr val="dk1"/>
          </a:lnRef>
          <a:fillRef idx="0">
            <a:schemeClr val="dk1"/>
          </a:fillRef>
          <a:effectRef idx="1">
            <a:schemeClr val="dk1"/>
          </a:effectRef>
          <a:fontRef idx="minor">
            <a:schemeClr val="tx1"/>
          </a:fontRef>
        </p:style>
      </p:cxnSp>
      <p:cxnSp>
        <p:nvCxnSpPr>
          <p:cNvPr id="30" name="Connettore diritto 29">
            <a:extLst>
              <a:ext uri="{FF2B5EF4-FFF2-40B4-BE49-F238E27FC236}">
                <a16:creationId xmlns:a16="http://schemas.microsoft.com/office/drawing/2014/main" id="{4354566D-2AC4-5337-1553-FA3E31C9E916}"/>
              </a:ext>
            </a:extLst>
          </p:cNvPr>
          <p:cNvCxnSpPr>
            <a:stCxn id="6" idx="2"/>
          </p:cNvCxnSpPr>
          <p:nvPr/>
        </p:nvCxnSpPr>
        <p:spPr>
          <a:xfrm flipH="1">
            <a:off x="5713423" y="1874517"/>
            <a:ext cx="5258" cy="307431"/>
          </a:xfrm>
          <a:prstGeom prst="line">
            <a:avLst/>
          </a:prstGeom>
        </p:spPr>
        <p:style>
          <a:lnRef idx="2">
            <a:schemeClr val="dk1"/>
          </a:lnRef>
          <a:fillRef idx="0">
            <a:schemeClr val="dk1"/>
          </a:fillRef>
          <a:effectRef idx="1">
            <a:schemeClr val="dk1"/>
          </a:effectRef>
          <a:fontRef idx="minor">
            <a:schemeClr val="tx1"/>
          </a:fontRef>
        </p:style>
      </p:cxnSp>
      <p:cxnSp>
        <p:nvCxnSpPr>
          <p:cNvPr id="31" name="Connettore diritto 30">
            <a:extLst>
              <a:ext uri="{FF2B5EF4-FFF2-40B4-BE49-F238E27FC236}">
                <a16:creationId xmlns:a16="http://schemas.microsoft.com/office/drawing/2014/main" id="{9FF9C7B2-7921-AE36-0104-BD648F795DF6}"/>
              </a:ext>
            </a:extLst>
          </p:cNvPr>
          <p:cNvCxnSpPr>
            <a:cxnSpLocks/>
          </p:cNvCxnSpPr>
          <p:nvPr/>
        </p:nvCxnSpPr>
        <p:spPr>
          <a:xfrm>
            <a:off x="1050894" y="3417429"/>
            <a:ext cx="6453492" cy="0"/>
          </a:xfrm>
          <a:prstGeom prst="line">
            <a:avLst/>
          </a:prstGeom>
        </p:spPr>
        <p:style>
          <a:lnRef idx="2">
            <a:schemeClr val="dk1"/>
          </a:lnRef>
          <a:fillRef idx="0">
            <a:schemeClr val="dk1"/>
          </a:fillRef>
          <a:effectRef idx="1">
            <a:schemeClr val="dk1"/>
          </a:effectRef>
          <a:fontRef idx="minor">
            <a:schemeClr val="tx1"/>
          </a:fontRef>
        </p:style>
      </p:cxnSp>
      <p:cxnSp>
        <p:nvCxnSpPr>
          <p:cNvPr id="34" name="Connettore diritto 33">
            <a:extLst>
              <a:ext uri="{FF2B5EF4-FFF2-40B4-BE49-F238E27FC236}">
                <a16:creationId xmlns:a16="http://schemas.microsoft.com/office/drawing/2014/main" id="{507FD830-0654-5D5E-42EE-305E4A498080}"/>
              </a:ext>
            </a:extLst>
          </p:cNvPr>
          <p:cNvCxnSpPr>
            <a:cxnSpLocks/>
          </p:cNvCxnSpPr>
          <p:nvPr/>
        </p:nvCxnSpPr>
        <p:spPr>
          <a:xfrm>
            <a:off x="4607631" y="3022237"/>
            <a:ext cx="0" cy="406763"/>
          </a:xfrm>
          <a:prstGeom prst="line">
            <a:avLst/>
          </a:prstGeom>
        </p:spPr>
        <p:style>
          <a:lnRef idx="2">
            <a:schemeClr val="dk1"/>
          </a:lnRef>
          <a:fillRef idx="0">
            <a:schemeClr val="dk1"/>
          </a:fillRef>
          <a:effectRef idx="1">
            <a:schemeClr val="dk1"/>
          </a:effectRef>
          <a:fontRef idx="minor">
            <a:schemeClr val="tx1"/>
          </a:fontRef>
        </p:style>
      </p:cxnSp>
      <p:cxnSp>
        <p:nvCxnSpPr>
          <p:cNvPr id="39" name="Connettore diritto 38">
            <a:extLst>
              <a:ext uri="{FF2B5EF4-FFF2-40B4-BE49-F238E27FC236}">
                <a16:creationId xmlns:a16="http://schemas.microsoft.com/office/drawing/2014/main" id="{4A7264C6-4E28-3349-E9E1-81486E99FD99}"/>
              </a:ext>
            </a:extLst>
          </p:cNvPr>
          <p:cNvCxnSpPr>
            <a:cxnSpLocks/>
          </p:cNvCxnSpPr>
          <p:nvPr/>
        </p:nvCxnSpPr>
        <p:spPr>
          <a:xfrm>
            <a:off x="5713423" y="4518921"/>
            <a:ext cx="3386434" cy="5463"/>
          </a:xfrm>
          <a:prstGeom prst="line">
            <a:avLst/>
          </a:prstGeom>
        </p:spPr>
        <p:style>
          <a:lnRef idx="2">
            <a:schemeClr val="dk1"/>
          </a:lnRef>
          <a:fillRef idx="0">
            <a:schemeClr val="dk1"/>
          </a:fillRef>
          <a:effectRef idx="1">
            <a:schemeClr val="dk1"/>
          </a:effectRef>
          <a:fontRef idx="minor">
            <a:schemeClr val="tx1"/>
          </a:fontRef>
        </p:style>
      </p:cxnSp>
      <p:cxnSp>
        <p:nvCxnSpPr>
          <p:cNvPr id="49" name="Connettore diritto 48">
            <a:extLst>
              <a:ext uri="{FF2B5EF4-FFF2-40B4-BE49-F238E27FC236}">
                <a16:creationId xmlns:a16="http://schemas.microsoft.com/office/drawing/2014/main" id="{8C5BF799-AFEC-8DA0-BDB9-9128AB356F82}"/>
              </a:ext>
            </a:extLst>
          </p:cNvPr>
          <p:cNvCxnSpPr>
            <a:cxnSpLocks/>
          </p:cNvCxnSpPr>
          <p:nvPr/>
        </p:nvCxnSpPr>
        <p:spPr>
          <a:xfrm>
            <a:off x="4671276" y="5614939"/>
            <a:ext cx="7103567" cy="0"/>
          </a:xfrm>
          <a:prstGeom prst="line">
            <a:avLst/>
          </a:prstGeom>
        </p:spPr>
        <p:style>
          <a:lnRef idx="2">
            <a:schemeClr val="dk1"/>
          </a:lnRef>
          <a:fillRef idx="0">
            <a:schemeClr val="dk1"/>
          </a:fillRef>
          <a:effectRef idx="1">
            <a:schemeClr val="dk1"/>
          </a:effectRef>
          <a:fontRef idx="minor">
            <a:schemeClr val="tx1"/>
          </a:fontRef>
        </p:style>
      </p:cxnSp>
      <p:cxnSp>
        <p:nvCxnSpPr>
          <p:cNvPr id="53" name="Connettore diritto 52">
            <a:extLst>
              <a:ext uri="{FF2B5EF4-FFF2-40B4-BE49-F238E27FC236}">
                <a16:creationId xmlns:a16="http://schemas.microsoft.com/office/drawing/2014/main" id="{E6146003-0D9E-0939-3306-3121317113DB}"/>
              </a:ext>
            </a:extLst>
          </p:cNvPr>
          <p:cNvCxnSpPr>
            <a:stCxn id="10" idx="2"/>
          </p:cNvCxnSpPr>
          <p:nvPr/>
        </p:nvCxnSpPr>
        <p:spPr>
          <a:xfrm>
            <a:off x="9707906" y="3010685"/>
            <a:ext cx="0" cy="2604254"/>
          </a:xfrm>
          <a:prstGeom prst="line">
            <a:avLst/>
          </a:prstGeom>
        </p:spPr>
        <p:style>
          <a:lnRef idx="2">
            <a:schemeClr val="dk1"/>
          </a:lnRef>
          <a:fillRef idx="0">
            <a:schemeClr val="dk1"/>
          </a:fillRef>
          <a:effectRef idx="1">
            <a:schemeClr val="dk1"/>
          </a:effectRef>
          <a:fontRef idx="minor">
            <a:schemeClr val="tx1"/>
          </a:fontRef>
        </p:style>
      </p:cxnSp>
      <p:cxnSp>
        <p:nvCxnSpPr>
          <p:cNvPr id="58" name="Connettore a gomito 57">
            <a:extLst>
              <a:ext uri="{FF2B5EF4-FFF2-40B4-BE49-F238E27FC236}">
                <a16:creationId xmlns:a16="http://schemas.microsoft.com/office/drawing/2014/main" id="{2B6BA52D-D1A4-37C3-DC17-32984E17CAB1}"/>
              </a:ext>
            </a:extLst>
          </p:cNvPr>
          <p:cNvCxnSpPr>
            <a:cxnSpLocks/>
            <a:stCxn id="9" idx="2"/>
          </p:cNvCxnSpPr>
          <p:nvPr/>
        </p:nvCxnSpPr>
        <p:spPr>
          <a:xfrm rot="16200000" flipH="1">
            <a:off x="6923819" y="3209337"/>
            <a:ext cx="1524340" cy="1094831"/>
          </a:xfrm>
          <a:prstGeom prst="bentConnector3">
            <a:avLst>
              <a:gd name="adj1" fmla="val 22282"/>
            </a:avLst>
          </a:prstGeom>
        </p:spPr>
        <p:style>
          <a:lnRef idx="2">
            <a:schemeClr val="dk1"/>
          </a:lnRef>
          <a:fillRef idx="0">
            <a:schemeClr val="dk1"/>
          </a:fillRef>
          <a:effectRef idx="1">
            <a:schemeClr val="dk1"/>
          </a:effectRef>
          <a:fontRef idx="minor">
            <a:schemeClr val="tx1"/>
          </a:fontRef>
        </p:style>
      </p:cxnSp>
      <p:sp>
        <p:nvSpPr>
          <p:cNvPr id="60" name="Rettangolo con angoli arrotondati 59">
            <a:extLst>
              <a:ext uri="{FF2B5EF4-FFF2-40B4-BE49-F238E27FC236}">
                <a16:creationId xmlns:a16="http://schemas.microsoft.com/office/drawing/2014/main" id="{2BEA72ED-F073-08BB-411D-337B7FC2BDEA}"/>
              </a:ext>
            </a:extLst>
          </p:cNvPr>
          <p:cNvSpPr/>
          <p:nvPr/>
        </p:nvSpPr>
        <p:spPr>
          <a:xfrm>
            <a:off x="6661491" y="1209460"/>
            <a:ext cx="1168682" cy="54964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0:</a:t>
            </a:r>
            <a:br>
              <a:rPr lang="en-US" sz="1000" noProof="0" dirty="0"/>
            </a:br>
            <a:r>
              <a:rPr lang="en-US" sz="1000" noProof="0" dirty="0"/>
              <a:t>In order 1,2,3,4</a:t>
            </a:r>
          </a:p>
        </p:txBody>
      </p:sp>
      <p:sp>
        <p:nvSpPr>
          <p:cNvPr id="61" name="Rettangolo con angoli arrotondati 60">
            <a:extLst>
              <a:ext uri="{FF2B5EF4-FFF2-40B4-BE49-F238E27FC236}">
                <a16:creationId xmlns:a16="http://schemas.microsoft.com/office/drawing/2014/main" id="{114C8A51-1DC6-EA67-DDB5-45F4EB89528E}"/>
              </a:ext>
            </a:extLst>
          </p:cNvPr>
          <p:cNvSpPr/>
          <p:nvPr/>
        </p:nvSpPr>
        <p:spPr>
          <a:xfrm>
            <a:off x="3171100" y="1574496"/>
            <a:ext cx="1200814" cy="54964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2:</a:t>
            </a:r>
            <a:br>
              <a:rPr lang="en-US" sz="1000" noProof="0" dirty="0"/>
            </a:br>
            <a:r>
              <a:rPr lang="en-US" sz="1000" noProof="0" dirty="0"/>
              <a:t>In order 2.1,2.2,(2.3 or 2.4)</a:t>
            </a:r>
          </a:p>
        </p:txBody>
      </p:sp>
      <p:sp>
        <p:nvSpPr>
          <p:cNvPr id="62" name="Rettangolo con angoli arrotondati 61">
            <a:extLst>
              <a:ext uri="{FF2B5EF4-FFF2-40B4-BE49-F238E27FC236}">
                <a16:creationId xmlns:a16="http://schemas.microsoft.com/office/drawing/2014/main" id="{464392C1-A5E4-9C57-8A48-CBBD36BAFB29}"/>
              </a:ext>
            </a:extLst>
          </p:cNvPr>
          <p:cNvSpPr/>
          <p:nvPr/>
        </p:nvSpPr>
        <p:spPr>
          <a:xfrm>
            <a:off x="10606161" y="2303525"/>
            <a:ext cx="1168682" cy="648754"/>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4:</a:t>
            </a:r>
            <a:br>
              <a:rPr lang="en-US" sz="1000" noProof="0" dirty="0"/>
            </a:br>
            <a:r>
              <a:rPr lang="en-US" sz="1000" noProof="0" dirty="0"/>
              <a:t>One between 4.1,4.2,4.3</a:t>
            </a:r>
          </a:p>
          <a:p>
            <a:pPr algn="ctr"/>
            <a:r>
              <a:rPr lang="en-US" sz="1000" noProof="0" dirty="0"/>
              <a:t>Then 4.4</a:t>
            </a:r>
          </a:p>
        </p:txBody>
      </p:sp>
      <p:sp>
        <p:nvSpPr>
          <p:cNvPr id="63" name="Rettangolo con angoli arrotondati 62">
            <a:extLst>
              <a:ext uri="{FF2B5EF4-FFF2-40B4-BE49-F238E27FC236}">
                <a16:creationId xmlns:a16="http://schemas.microsoft.com/office/drawing/2014/main" id="{F9A86DF9-A570-6523-10F0-F83AA1A915B5}"/>
              </a:ext>
            </a:extLst>
          </p:cNvPr>
          <p:cNvSpPr/>
          <p:nvPr/>
        </p:nvSpPr>
        <p:spPr>
          <a:xfrm>
            <a:off x="7993066" y="2339079"/>
            <a:ext cx="816585" cy="54964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3:</a:t>
            </a:r>
            <a:br>
              <a:rPr lang="en-US" sz="1000" noProof="0" dirty="0"/>
            </a:br>
            <a:r>
              <a:rPr lang="en-US" sz="1000" noProof="0" dirty="0"/>
              <a:t>3.1 or 3.2</a:t>
            </a:r>
          </a:p>
        </p:txBody>
      </p:sp>
    </p:spTree>
    <p:extLst>
      <p:ext uri="{BB962C8B-B14F-4D97-AF65-F5344CB8AC3E}">
        <p14:creationId xmlns:p14="http://schemas.microsoft.com/office/powerpoint/2010/main" val="4129655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C3C9D4-0D10-0F1F-83D8-D8E45AA45F1E}"/>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DCB7AB5C-87F9-E772-78AD-D67094BA05A0}"/>
              </a:ext>
            </a:extLst>
          </p:cNvPr>
          <p:cNvSpPr>
            <a:spLocks noGrp="1"/>
          </p:cNvSpPr>
          <p:nvPr>
            <p:ph type="title"/>
          </p:nvPr>
        </p:nvSpPr>
        <p:spPr/>
        <p:txBody>
          <a:bodyPr/>
          <a:lstStyle/>
          <a:p>
            <a:r>
              <a:rPr lang="en-US" noProof="0" dirty="0"/>
              <a:t>Hierarchical task analysis</a:t>
            </a:r>
          </a:p>
        </p:txBody>
      </p:sp>
      <p:sp>
        <p:nvSpPr>
          <p:cNvPr id="6" name="Rettangolo con angoli arrotondati 5">
            <a:extLst>
              <a:ext uri="{FF2B5EF4-FFF2-40B4-BE49-F238E27FC236}">
                <a16:creationId xmlns:a16="http://schemas.microsoft.com/office/drawing/2014/main" id="{79C5484A-AE1B-BCEA-6628-10C4F25288D3}"/>
              </a:ext>
            </a:extLst>
          </p:cNvPr>
          <p:cNvSpPr/>
          <p:nvPr/>
        </p:nvSpPr>
        <p:spPr>
          <a:xfrm>
            <a:off x="4920946" y="1191513"/>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0: Set a goal and buy the related item</a:t>
            </a:r>
          </a:p>
        </p:txBody>
      </p:sp>
      <p:sp>
        <p:nvSpPr>
          <p:cNvPr id="7" name="Rettangolo con angoli arrotondati 6">
            <a:extLst>
              <a:ext uri="{FF2B5EF4-FFF2-40B4-BE49-F238E27FC236}">
                <a16:creationId xmlns:a16="http://schemas.microsoft.com/office/drawing/2014/main" id="{9E63D084-F4BD-A9C6-3C64-3AF27D178ADC}"/>
              </a:ext>
            </a:extLst>
          </p:cNvPr>
          <p:cNvSpPr/>
          <p:nvPr/>
        </p:nvSpPr>
        <p:spPr>
          <a:xfrm>
            <a:off x="1202175" y="2327681"/>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1: Choose what you want to save for</a:t>
            </a:r>
          </a:p>
        </p:txBody>
      </p:sp>
      <p:sp>
        <p:nvSpPr>
          <p:cNvPr id="8" name="Rettangolo con angoli arrotondati 7">
            <a:extLst>
              <a:ext uri="{FF2B5EF4-FFF2-40B4-BE49-F238E27FC236}">
                <a16:creationId xmlns:a16="http://schemas.microsoft.com/office/drawing/2014/main" id="{6F124045-C22A-ED50-EF11-869B40075BB1}"/>
              </a:ext>
            </a:extLst>
          </p:cNvPr>
          <p:cNvSpPr/>
          <p:nvPr/>
        </p:nvSpPr>
        <p:spPr>
          <a:xfrm>
            <a:off x="3309914" y="2327681"/>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 Set a goal</a:t>
            </a:r>
          </a:p>
        </p:txBody>
      </p:sp>
      <p:sp>
        <p:nvSpPr>
          <p:cNvPr id="9" name="Rettangolo con angoli arrotondati 8">
            <a:extLst>
              <a:ext uri="{FF2B5EF4-FFF2-40B4-BE49-F238E27FC236}">
                <a16:creationId xmlns:a16="http://schemas.microsoft.com/office/drawing/2014/main" id="{48B6C55F-74ED-B85A-D478-789152450E08}"/>
              </a:ext>
            </a:extLst>
          </p:cNvPr>
          <p:cNvSpPr/>
          <p:nvPr/>
        </p:nvSpPr>
        <p:spPr>
          <a:xfrm>
            <a:off x="5417653" y="2327681"/>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 Check if you can afford the item</a:t>
            </a:r>
          </a:p>
        </p:txBody>
      </p:sp>
      <p:sp>
        <p:nvSpPr>
          <p:cNvPr id="10" name="Rettangolo con angoli arrotondati 9">
            <a:extLst>
              <a:ext uri="{FF2B5EF4-FFF2-40B4-BE49-F238E27FC236}">
                <a16:creationId xmlns:a16="http://schemas.microsoft.com/office/drawing/2014/main" id="{569F365F-5FBE-D65F-917C-BC85888E302F}"/>
              </a:ext>
            </a:extLst>
          </p:cNvPr>
          <p:cNvSpPr/>
          <p:nvPr/>
        </p:nvSpPr>
        <p:spPr>
          <a:xfrm>
            <a:off x="7525392" y="2327681"/>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 Save money</a:t>
            </a:r>
          </a:p>
        </p:txBody>
      </p:sp>
      <p:sp>
        <p:nvSpPr>
          <p:cNvPr id="11" name="Rettangolo con angoli arrotondati 10">
            <a:extLst>
              <a:ext uri="{FF2B5EF4-FFF2-40B4-BE49-F238E27FC236}">
                <a16:creationId xmlns:a16="http://schemas.microsoft.com/office/drawing/2014/main" id="{6F5F5D66-D88F-D6B7-66B5-B24E147DE377}"/>
              </a:ext>
            </a:extLst>
          </p:cNvPr>
          <p:cNvSpPr/>
          <p:nvPr/>
        </p:nvSpPr>
        <p:spPr>
          <a:xfrm>
            <a:off x="956197" y="3536368"/>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2.1: Identify the price of the item</a:t>
            </a:r>
          </a:p>
        </p:txBody>
      </p:sp>
      <p:sp>
        <p:nvSpPr>
          <p:cNvPr id="12" name="Rettangolo con angoli arrotondati 11">
            <a:extLst>
              <a:ext uri="{FF2B5EF4-FFF2-40B4-BE49-F238E27FC236}">
                <a16:creationId xmlns:a16="http://schemas.microsoft.com/office/drawing/2014/main" id="{F483632C-C9E1-3721-306E-6238A607B2AA}"/>
              </a:ext>
            </a:extLst>
          </p:cNvPr>
          <p:cNvSpPr/>
          <p:nvPr/>
        </p:nvSpPr>
        <p:spPr>
          <a:xfrm>
            <a:off x="2656875" y="3536368"/>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2.2: Record the details of the item</a:t>
            </a:r>
          </a:p>
        </p:txBody>
      </p:sp>
      <p:sp>
        <p:nvSpPr>
          <p:cNvPr id="15" name="Rettangolo con angoli arrotondati 14">
            <a:extLst>
              <a:ext uri="{FF2B5EF4-FFF2-40B4-BE49-F238E27FC236}">
                <a16:creationId xmlns:a16="http://schemas.microsoft.com/office/drawing/2014/main" id="{60A59255-930A-8414-89BA-6E8D22060533}"/>
              </a:ext>
            </a:extLst>
          </p:cNvPr>
          <p:cNvSpPr/>
          <p:nvPr/>
        </p:nvSpPr>
        <p:spPr>
          <a:xfrm>
            <a:off x="4543013" y="3536368"/>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3.1: Check if you have enough money</a:t>
            </a:r>
          </a:p>
        </p:txBody>
      </p:sp>
      <p:sp>
        <p:nvSpPr>
          <p:cNvPr id="16" name="Rettangolo con angoli arrotondati 15">
            <a:extLst>
              <a:ext uri="{FF2B5EF4-FFF2-40B4-BE49-F238E27FC236}">
                <a16:creationId xmlns:a16="http://schemas.microsoft.com/office/drawing/2014/main" id="{43702342-4A25-674A-8976-43DB4A257A63}"/>
              </a:ext>
            </a:extLst>
          </p:cNvPr>
          <p:cNvSpPr/>
          <p:nvPr/>
        </p:nvSpPr>
        <p:spPr>
          <a:xfrm>
            <a:off x="6234703" y="3536368"/>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3.2: Check if you have any debts</a:t>
            </a:r>
          </a:p>
        </p:txBody>
      </p:sp>
      <p:sp>
        <p:nvSpPr>
          <p:cNvPr id="17" name="Rettangolo con angoli arrotondati 16">
            <a:extLst>
              <a:ext uri="{FF2B5EF4-FFF2-40B4-BE49-F238E27FC236}">
                <a16:creationId xmlns:a16="http://schemas.microsoft.com/office/drawing/2014/main" id="{987F852A-5F9F-03F4-1B33-A0597E17A801}"/>
              </a:ext>
            </a:extLst>
          </p:cNvPr>
          <p:cNvSpPr/>
          <p:nvPr/>
        </p:nvSpPr>
        <p:spPr>
          <a:xfrm>
            <a:off x="6874819" y="4632463"/>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4.1: Cut down on expenses</a:t>
            </a:r>
          </a:p>
        </p:txBody>
      </p:sp>
      <p:sp>
        <p:nvSpPr>
          <p:cNvPr id="18" name="Rettangolo con angoli arrotondati 17">
            <a:extLst>
              <a:ext uri="{FF2B5EF4-FFF2-40B4-BE49-F238E27FC236}">
                <a16:creationId xmlns:a16="http://schemas.microsoft.com/office/drawing/2014/main" id="{F7B0305D-2B6E-E326-B96A-DCB7F0CDAA63}"/>
              </a:ext>
            </a:extLst>
          </p:cNvPr>
          <p:cNvSpPr/>
          <p:nvPr/>
        </p:nvSpPr>
        <p:spPr>
          <a:xfrm>
            <a:off x="8561077" y="4632463"/>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4.2: Put aside earnings</a:t>
            </a:r>
          </a:p>
        </p:txBody>
      </p:sp>
      <p:sp>
        <p:nvSpPr>
          <p:cNvPr id="19" name="Rettangolo con angoli arrotondati 18">
            <a:extLst>
              <a:ext uri="{FF2B5EF4-FFF2-40B4-BE49-F238E27FC236}">
                <a16:creationId xmlns:a16="http://schemas.microsoft.com/office/drawing/2014/main" id="{1F77A3EA-9584-36CA-D26B-BBE642998045}"/>
              </a:ext>
            </a:extLst>
          </p:cNvPr>
          <p:cNvSpPr/>
          <p:nvPr/>
        </p:nvSpPr>
        <p:spPr>
          <a:xfrm>
            <a:off x="10247335" y="4632463"/>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4.3: Keep track of saved money</a:t>
            </a:r>
          </a:p>
        </p:txBody>
      </p:sp>
      <p:cxnSp>
        <p:nvCxnSpPr>
          <p:cNvPr id="26" name="Connettore diritto 25">
            <a:extLst>
              <a:ext uri="{FF2B5EF4-FFF2-40B4-BE49-F238E27FC236}">
                <a16:creationId xmlns:a16="http://schemas.microsoft.com/office/drawing/2014/main" id="{9C9AB2F7-84D2-51EB-CA17-89D0C57AAB7B}"/>
              </a:ext>
            </a:extLst>
          </p:cNvPr>
          <p:cNvCxnSpPr>
            <a:cxnSpLocks/>
          </p:cNvCxnSpPr>
          <p:nvPr/>
        </p:nvCxnSpPr>
        <p:spPr>
          <a:xfrm>
            <a:off x="1251678" y="2243076"/>
            <a:ext cx="9976923" cy="0"/>
          </a:xfrm>
          <a:prstGeom prst="line">
            <a:avLst/>
          </a:prstGeom>
        </p:spPr>
        <p:style>
          <a:lnRef idx="2">
            <a:schemeClr val="dk1"/>
          </a:lnRef>
          <a:fillRef idx="0">
            <a:schemeClr val="dk1"/>
          </a:fillRef>
          <a:effectRef idx="1">
            <a:schemeClr val="dk1"/>
          </a:effectRef>
          <a:fontRef idx="minor">
            <a:schemeClr val="tx1"/>
          </a:fontRef>
        </p:style>
      </p:cxnSp>
      <p:cxnSp>
        <p:nvCxnSpPr>
          <p:cNvPr id="30" name="Connettore diritto 29">
            <a:extLst>
              <a:ext uri="{FF2B5EF4-FFF2-40B4-BE49-F238E27FC236}">
                <a16:creationId xmlns:a16="http://schemas.microsoft.com/office/drawing/2014/main" id="{215A9ABB-C7C3-A9D0-53E7-1BC527F71DAD}"/>
              </a:ext>
            </a:extLst>
          </p:cNvPr>
          <p:cNvCxnSpPr>
            <a:stCxn id="6" idx="2"/>
          </p:cNvCxnSpPr>
          <p:nvPr/>
        </p:nvCxnSpPr>
        <p:spPr>
          <a:xfrm flipH="1">
            <a:off x="5713423" y="1935645"/>
            <a:ext cx="5258" cy="307431"/>
          </a:xfrm>
          <a:prstGeom prst="line">
            <a:avLst/>
          </a:prstGeom>
        </p:spPr>
        <p:style>
          <a:lnRef idx="2">
            <a:schemeClr val="dk1"/>
          </a:lnRef>
          <a:fillRef idx="0">
            <a:schemeClr val="dk1"/>
          </a:fillRef>
          <a:effectRef idx="1">
            <a:schemeClr val="dk1"/>
          </a:effectRef>
          <a:fontRef idx="minor">
            <a:schemeClr val="tx1"/>
          </a:fontRef>
        </p:style>
      </p:cxnSp>
      <p:cxnSp>
        <p:nvCxnSpPr>
          <p:cNvPr id="31" name="Connettore diritto 30">
            <a:extLst>
              <a:ext uri="{FF2B5EF4-FFF2-40B4-BE49-F238E27FC236}">
                <a16:creationId xmlns:a16="http://schemas.microsoft.com/office/drawing/2014/main" id="{59B62A2D-15DD-7652-3FBC-51514C7B96D3}"/>
              </a:ext>
            </a:extLst>
          </p:cNvPr>
          <p:cNvCxnSpPr>
            <a:cxnSpLocks/>
          </p:cNvCxnSpPr>
          <p:nvPr/>
        </p:nvCxnSpPr>
        <p:spPr>
          <a:xfrm>
            <a:off x="956197" y="3478557"/>
            <a:ext cx="3296148" cy="0"/>
          </a:xfrm>
          <a:prstGeom prst="line">
            <a:avLst/>
          </a:prstGeom>
        </p:spPr>
        <p:style>
          <a:lnRef idx="2">
            <a:schemeClr val="dk1"/>
          </a:lnRef>
          <a:fillRef idx="0">
            <a:schemeClr val="dk1"/>
          </a:fillRef>
          <a:effectRef idx="1">
            <a:schemeClr val="dk1"/>
          </a:effectRef>
          <a:fontRef idx="minor">
            <a:schemeClr val="tx1"/>
          </a:fontRef>
        </p:style>
      </p:cxnSp>
      <p:cxnSp>
        <p:nvCxnSpPr>
          <p:cNvPr id="34" name="Connettore diritto 33">
            <a:extLst>
              <a:ext uri="{FF2B5EF4-FFF2-40B4-BE49-F238E27FC236}">
                <a16:creationId xmlns:a16="http://schemas.microsoft.com/office/drawing/2014/main" id="{DDB9365B-B566-F404-B444-500E16AB8317}"/>
              </a:ext>
            </a:extLst>
          </p:cNvPr>
          <p:cNvCxnSpPr>
            <a:cxnSpLocks/>
          </p:cNvCxnSpPr>
          <p:nvPr/>
        </p:nvCxnSpPr>
        <p:spPr>
          <a:xfrm>
            <a:off x="3771507" y="3071934"/>
            <a:ext cx="0" cy="406763"/>
          </a:xfrm>
          <a:prstGeom prst="line">
            <a:avLst/>
          </a:prstGeom>
        </p:spPr>
        <p:style>
          <a:lnRef idx="2">
            <a:schemeClr val="dk1"/>
          </a:lnRef>
          <a:fillRef idx="0">
            <a:schemeClr val="dk1"/>
          </a:fillRef>
          <a:effectRef idx="1">
            <a:schemeClr val="dk1"/>
          </a:effectRef>
          <a:fontRef idx="minor">
            <a:schemeClr val="tx1"/>
          </a:fontRef>
        </p:style>
      </p:cxnSp>
      <p:cxnSp>
        <p:nvCxnSpPr>
          <p:cNvPr id="39" name="Connettore diritto 38">
            <a:extLst>
              <a:ext uri="{FF2B5EF4-FFF2-40B4-BE49-F238E27FC236}">
                <a16:creationId xmlns:a16="http://schemas.microsoft.com/office/drawing/2014/main" id="{47D4F9FF-423B-F8B6-A3DF-19BB7FF623C4}"/>
              </a:ext>
            </a:extLst>
          </p:cNvPr>
          <p:cNvCxnSpPr>
            <a:cxnSpLocks/>
          </p:cNvCxnSpPr>
          <p:nvPr/>
        </p:nvCxnSpPr>
        <p:spPr>
          <a:xfrm>
            <a:off x="4606074" y="3467856"/>
            <a:ext cx="3198875" cy="0"/>
          </a:xfrm>
          <a:prstGeom prst="line">
            <a:avLst/>
          </a:prstGeom>
        </p:spPr>
        <p:style>
          <a:lnRef idx="2">
            <a:schemeClr val="dk1"/>
          </a:lnRef>
          <a:fillRef idx="0">
            <a:schemeClr val="dk1"/>
          </a:fillRef>
          <a:effectRef idx="1">
            <a:schemeClr val="dk1"/>
          </a:effectRef>
          <a:fontRef idx="minor">
            <a:schemeClr val="tx1"/>
          </a:fontRef>
        </p:style>
      </p:cxnSp>
      <p:cxnSp>
        <p:nvCxnSpPr>
          <p:cNvPr id="49" name="Connettore diritto 48">
            <a:extLst>
              <a:ext uri="{FF2B5EF4-FFF2-40B4-BE49-F238E27FC236}">
                <a16:creationId xmlns:a16="http://schemas.microsoft.com/office/drawing/2014/main" id="{79493839-132B-7E43-77A0-3E0757DFA637}"/>
              </a:ext>
            </a:extLst>
          </p:cNvPr>
          <p:cNvCxnSpPr>
            <a:cxnSpLocks/>
          </p:cNvCxnSpPr>
          <p:nvPr/>
        </p:nvCxnSpPr>
        <p:spPr>
          <a:xfrm>
            <a:off x="6861158" y="4580752"/>
            <a:ext cx="4890859" cy="0"/>
          </a:xfrm>
          <a:prstGeom prst="line">
            <a:avLst/>
          </a:prstGeom>
        </p:spPr>
        <p:style>
          <a:lnRef idx="2">
            <a:schemeClr val="dk1"/>
          </a:lnRef>
          <a:fillRef idx="0">
            <a:schemeClr val="dk1"/>
          </a:fillRef>
          <a:effectRef idx="1">
            <a:schemeClr val="dk1"/>
          </a:effectRef>
          <a:fontRef idx="minor">
            <a:schemeClr val="tx1"/>
          </a:fontRef>
        </p:style>
      </p:cxnSp>
      <p:sp>
        <p:nvSpPr>
          <p:cNvPr id="60" name="Rettangolo con angoli arrotondati 59">
            <a:extLst>
              <a:ext uri="{FF2B5EF4-FFF2-40B4-BE49-F238E27FC236}">
                <a16:creationId xmlns:a16="http://schemas.microsoft.com/office/drawing/2014/main" id="{374BCA07-EB7C-599B-B316-3515D41DB988}"/>
              </a:ext>
            </a:extLst>
          </p:cNvPr>
          <p:cNvSpPr/>
          <p:nvPr/>
        </p:nvSpPr>
        <p:spPr>
          <a:xfrm>
            <a:off x="6661491" y="1270587"/>
            <a:ext cx="1168682" cy="655637"/>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0:</a:t>
            </a:r>
            <a:br>
              <a:rPr lang="en-US" sz="1000" noProof="0" dirty="0"/>
            </a:br>
            <a:r>
              <a:rPr lang="en-US" sz="1000" noProof="0" dirty="0"/>
              <a:t>In order 1,2,3 Then, if no, do 4 Then do 5</a:t>
            </a:r>
          </a:p>
        </p:txBody>
      </p:sp>
      <p:sp>
        <p:nvSpPr>
          <p:cNvPr id="61" name="Rettangolo con angoli arrotondati 60">
            <a:extLst>
              <a:ext uri="{FF2B5EF4-FFF2-40B4-BE49-F238E27FC236}">
                <a16:creationId xmlns:a16="http://schemas.microsoft.com/office/drawing/2014/main" id="{76C7E8FC-CB0F-FE90-E96C-E9902A39D30B}"/>
              </a:ext>
            </a:extLst>
          </p:cNvPr>
          <p:cNvSpPr/>
          <p:nvPr/>
        </p:nvSpPr>
        <p:spPr>
          <a:xfrm>
            <a:off x="3171100" y="1635624"/>
            <a:ext cx="1200814" cy="54964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2:</a:t>
            </a:r>
            <a:br>
              <a:rPr lang="en-US" sz="1000" noProof="0" dirty="0"/>
            </a:br>
            <a:r>
              <a:rPr lang="en-US" sz="1000" noProof="0" dirty="0"/>
              <a:t>In order 2.1,2.2</a:t>
            </a:r>
          </a:p>
        </p:txBody>
      </p:sp>
      <p:sp>
        <p:nvSpPr>
          <p:cNvPr id="62" name="Rettangolo con angoli arrotondati 61">
            <a:extLst>
              <a:ext uri="{FF2B5EF4-FFF2-40B4-BE49-F238E27FC236}">
                <a16:creationId xmlns:a16="http://schemas.microsoft.com/office/drawing/2014/main" id="{FB437B38-ED7D-D79D-4BE9-8A3550F93DE8}"/>
              </a:ext>
            </a:extLst>
          </p:cNvPr>
          <p:cNvSpPr/>
          <p:nvPr/>
        </p:nvSpPr>
        <p:spPr>
          <a:xfrm>
            <a:off x="10493572" y="3974084"/>
            <a:ext cx="1078420" cy="55574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4.3:</a:t>
            </a:r>
          </a:p>
          <a:p>
            <a:pPr algn="ctr"/>
            <a:r>
              <a:rPr lang="en-US" sz="1000" noProof="0" dirty="0"/>
              <a:t>4.3.1 or 4.3.2</a:t>
            </a:r>
          </a:p>
        </p:txBody>
      </p:sp>
      <p:sp>
        <p:nvSpPr>
          <p:cNvPr id="63" name="Rettangolo con angoli arrotondati 62">
            <a:extLst>
              <a:ext uri="{FF2B5EF4-FFF2-40B4-BE49-F238E27FC236}">
                <a16:creationId xmlns:a16="http://schemas.microsoft.com/office/drawing/2014/main" id="{2922725A-2453-E66D-9AE8-FD8D860EEE99}"/>
              </a:ext>
            </a:extLst>
          </p:cNvPr>
          <p:cNvSpPr/>
          <p:nvPr/>
        </p:nvSpPr>
        <p:spPr>
          <a:xfrm>
            <a:off x="8041182" y="1659316"/>
            <a:ext cx="1231814" cy="54964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4:</a:t>
            </a:r>
            <a:br>
              <a:rPr lang="en-US" sz="1000" noProof="0" dirty="0"/>
            </a:br>
            <a:r>
              <a:rPr lang="en-US" sz="1000" noProof="0" dirty="0"/>
              <a:t>Do 4.1,4.2,4.3 until money is enough</a:t>
            </a:r>
          </a:p>
        </p:txBody>
      </p:sp>
      <p:sp>
        <p:nvSpPr>
          <p:cNvPr id="3" name="Rettangolo con angoli arrotondati 2">
            <a:extLst>
              <a:ext uri="{FF2B5EF4-FFF2-40B4-BE49-F238E27FC236}">
                <a16:creationId xmlns:a16="http://schemas.microsoft.com/office/drawing/2014/main" id="{EE324436-6484-02C0-D937-4286C2707F96}"/>
              </a:ext>
            </a:extLst>
          </p:cNvPr>
          <p:cNvSpPr/>
          <p:nvPr/>
        </p:nvSpPr>
        <p:spPr>
          <a:xfrm>
            <a:off x="9633131" y="2321496"/>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5: Buy the item</a:t>
            </a:r>
          </a:p>
        </p:txBody>
      </p:sp>
      <p:sp>
        <p:nvSpPr>
          <p:cNvPr id="27" name="Rettangolo con angoli arrotondati 26">
            <a:extLst>
              <a:ext uri="{FF2B5EF4-FFF2-40B4-BE49-F238E27FC236}">
                <a16:creationId xmlns:a16="http://schemas.microsoft.com/office/drawing/2014/main" id="{5D06DC07-F999-5DF0-67A8-2B1365D47590}"/>
              </a:ext>
            </a:extLst>
          </p:cNvPr>
          <p:cNvSpPr/>
          <p:nvPr/>
        </p:nvSpPr>
        <p:spPr>
          <a:xfrm>
            <a:off x="956197" y="4799285"/>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2.2.1: Use an app</a:t>
            </a:r>
          </a:p>
        </p:txBody>
      </p:sp>
      <p:sp>
        <p:nvSpPr>
          <p:cNvPr id="28" name="Rettangolo con angoli arrotondati 27">
            <a:extLst>
              <a:ext uri="{FF2B5EF4-FFF2-40B4-BE49-F238E27FC236}">
                <a16:creationId xmlns:a16="http://schemas.microsoft.com/office/drawing/2014/main" id="{04D8FBF0-A216-DE51-6D77-EE288CCAD2F6}"/>
              </a:ext>
            </a:extLst>
          </p:cNvPr>
          <p:cNvSpPr/>
          <p:nvPr/>
        </p:nvSpPr>
        <p:spPr>
          <a:xfrm>
            <a:off x="2656875" y="4799285"/>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2.2.2: Write them down</a:t>
            </a:r>
          </a:p>
        </p:txBody>
      </p:sp>
      <p:cxnSp>
        <p:nvCxnSpPr>
          <p:cNvPr id="29" name="Connettore diritto 28">
            <a:extLst>
              <a:ext uri="{FF2B5EF4-FFF2-40B4-BE49-F238E27FC236}">
                <a16:creationId xmlns:a16="http://schemas.microsoft.com/office/drawing/2014/main" id="{31FE7F08-463F-218B-84B2-C1A9AB197274}"/>
              </a:ext>
            </a:extLst>
          </p:cNvPr>
          <p:cNvCxnSpPr>
            <a:cxnSpLocks/>
          </p:cNvCxnSpPr>
          <p:nvPr/>
        </p:nvCxnSpPr>
        <p:spPr>
          <a:xfrm>
            <a:off x="956197" y="4741474"/>
            <a:ext cx="3296148" cy="0"/>
          </a:xfrm>
          <a:prstGeom prst="line">
            <a:avLst/>
          </a:prstGeom>
        </p:spPr>
        <p:style>
          <a:lnRef idx="2">
            <a:schemeClr val="dk1"/>
          </a:lnRef>
          <a:fillRef idx="0">
            <a:schemeClr val="dk1"/>
          </a:fillRef>
          <a:effectRef idx="1">
            <a:schemeClr val="dk1"/>
          </a:effectRef>
          <a:fontRef idx="minor">
            <a:schemeClr val="tx1"/>
          </a:fontRef>
        </p:style>
      </p:cxnSp>
      <p:cxnSp>
        <p:nvCxnSpPr>
          <p:cNvPr id="43" name="Connettore diritto 42">
            <a:extLst>
              <a:ext uri="{FF2B5EF4-FFF2-40B4-BE49-F238E27FC236}">
                <a16:creationId xmlns:a16="http://schemas.microsoft.com/office/drawing/2014/main" id="{C7DC32D3-D805-52FE-944D-2C1EDF44402A}"/>
              </a:ext>
            </a:extLst>
          </p:cNvPr>
          <p:cNvCxnSpPr>
            <a:stCxn id="9" idx="2"/>
          </p:cNvCxnSpPr>
          <p:nvPr/>
        </p:nvCxnSpPr>
        <p:spPr>
          <a:xfrm>
            <a:off x="6215388" y="3071813"/>
            <a:ext cx="2532" cy="406744"/>
          </a:xfrm>
          <a:prstGeom prst="line">
            <a:avLst/>
          </a:prstGeom>
        </p:spPr>
        <p:style>
          <a:lnRef idx="2">
            <a:schemeClr val="dk1"/>
          </a:lnRef>
          <a:fillRef idx="0">
            <a:schemeClr val="dk1"/>
          </a:fillRef>
          <a:effectRef idx="1">
            <a:schemeClr val="dk1"/>
          </a:effectRef>
          <a:fontRef idx="minor">
            <a:schemeClr val="tx1"/>
          </a:fontRef>
        </p:style>
      </p:cxnSp>
      <p:cxnSp>
        <p:nvCxnSpPr>
          <p:cNvPr id="45" name="Connettore diritto 44">
            <a:extLst>
              <a:ext uri="{FF2B5EF4-FFF2-40B4-BE49-F238E27FC236}">
                <a16:creationId xmlns:a16="http://schemas.microsoft.com/office/drawing/2014/main" id="{FA28C938-BBD9-60BF-B9E6-447E3AFF881E}"/>
              </a:ext>
            </a:extLst>
          </p:cNvPr>
          <p:cNvCxnSpPr>
            <a:stCxn id="12" idx="2"/>
          </p:cNvCxnSpPr>
          <p:nvPr/>
        </p:nvCxnSpPr>
        <p:spPr>
          <a:xfrm>
            <a:off x="3454610" y="4280500"/>
            <a:ext cx="1191" cy="460974"/>
          </a:xfrm>
          <a:prstGeom prst="line">
            <a:avLst/>
          </a:prstGeom>
        </p:spPr>
        <p:style>
          <a:lnRef idx="2">
            <a:schemeClr val="dk1"/>
          </a:lnRef>
          <a:fillRef idx="0">
            <a:schemeClr val="dk1"/>
          </a:fillRef>
          <a:effectRef idx="1">
            <a:schemeClr val="dk1"/>
          </a:effectRef>
          <a:fontRef idx="minor">
            <a:schemeClr val="tx1"/>
          </a:fontRef>
        </p:style>
      </p:cxnSp>
      <p:sp>
        <p:nvSpPr>
          <p:cNvPr id="83" name="Rettangolo con angoli arrotondati 82">
            <a:extLst>
              <a:ext uri="{FF2B5EF4-FFF2-40B4-BE49-F238E27FC236}">
                <a16:creationId xmlns:a16="http://schemas.microsoft.com/office/drawing/2014/main" id="{2E165604-2BF5-6D98-2C37-CC6D8BF7EB61}"/>
              </a:ext>
            </a:extLst>
          </p:cNvPr>
          <p:cNvSpPr/>
          <p:nvPr/>
        </p:nvSpPr>
        <p:spPr>
          <a:xfrm>
            <a:off x="1349668" y="601457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3.1.1: Check your cash</a:t>
            </a:r>
          </a:p>
        </p:txBody>
      </p:sp>
      <p:sp>
        <p:nvSpPr>
          <p:cNvPr id="84" name="Rettangolo con angoli arrotondati 83">
            <a:extLst>
              <a:ext uri="{FF2B5EF4-FFF2-40B4-BE49-F238E27FC236}">
                <a16:creationId xmlns:a16="http://schemas.microsoft.com/office/drawing/2014/main" id="{DA4B509E-3F4D-8187-304D-31D204178A88}"/>
              </a:ext>
            </a:extLst>
          </p:cNvPr>
          <p:cNvSpPr/>
          <p:nvPr/>
        </p:nvSpPr>
        <p:spPr>
          <a:xfrm>
            <a:off x="3041358" y="601457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3.1.2: Check your bank account</a:t>
            </a:r>
          </a:p>
        </p:txBody>
      </p:sp>
      <p:cxnSp>
        <p:nvCxnSpPr>
          <p:cNvPr id="85" name="Connettore diritto 84">
            <a:extLst>
              <a:ext uri="{FF2B5EF4-FFF2-40B4-BE49-F238E27FC236}">
                <a16:creationId xmlns:a16="http://schemas.microsoft.com/office/drawing/2014/main" id="{9BC31D06-B0C4-F333-E843-C0FBDA1E1403}"/>
              </a:ext>
            </a:extLst>
          </p:cNvPr>
          <p:cNvCxnSpPr>
            <a:cxnSpLocks/>
          </p:cNvCxnSpPr>
          <p:nvPr/>
        </p:nvCxnSpPr>
        <p:spPr>
          <a:xfrm>
            <a:off x="1412729" y="5946065"/>
            <a:ext cx="3198875" cy="0"/>
          </a:xfrm>
          <a:prstGeom prst="line">
            <a:avLst/>
          </a:prstGeom>
        </p:spPr>
        <p:style>
          <a:lnRef idx="2">
            <a:schemeClr val="dk1"/>
          </a:lnRef>
          <a:fillRef idx="0">
            <a:schemeClr val="dk1"/>
          </a:fillRef>
          <a:effectRef idx="1">
            <a:schemeClr val="dk1"/>
          </a:effectRef>
          <a:fontRef idx="minor">
            <a:schemeClr val="tx1"/>
          </a:fontRef>
        </p:style>
      </p:cxnSp>
      <p:sp>
        <p:nvSpPr>
          <p:cNvPr id="95" name="Rettangolo con angoli arrotondati 94">
            <a:extLst>
              <a:ext uri="{FF2B5EF4-FFF2-40B4-BE49-F238E27FC236}">
                <a16:creationId xmlns:a16="http://schemas.microsoft.com/office/drawing/2014/main" id="{E2AFDC10-26CC-187A-6FBB-EFE0172B9623}"/>
              </a:ext>
            </a:extLst>
          </p:cNvPr>
          <p:cNvSpPr/>
          <p:nvPr/>
        </p:nvSpPr>
        <p:spPr>
          <a:xfrm>
            <a:off x="4824726" y="601457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3.2.1: Check with an app</a:t>
            </a:r>
          </a:p>
        </p:txBody>
      </p:sp>
      <p:sp>
        <p:nvSpPr>
          <p:cNvPr id="96" name="Rettangolo con angoli arrotondati 95">
            <a:extLst>
              <a:ext uri="{FF2B5EF4-FFF2-40B4-BE49-F238E27FC236}">
                <a16:creationId xmlns:a16="http://schemas.microsoft.com/office/drawing/2014/main" id="{62DFDBD9-050C-F86D-75DD-3A1F9191853D}"/>
              </a:ext>
            </a:extLst>
          </p:cNvPr>
          <p:cNvSpPr/>
          <p:nvPr/>
        </p:nvSpPr>
        <p:spPr>
          <a:xfrm>
            <a:off x="6516416" y="601457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3.2.2: Check a list</a:t>
            </a:r>
          </a:p>
        </p:txBody>
      </p:sp>
      <p:cxnSp>
        <p:nvCxnSpPr>
          <p:cNvPr id="97" name="Connettore diritto 96">
            <a:extLst>
              <a:ext uri="{FF2B5EF4-FFF2-40B4-BE49-F238E27FC236}">
                <a16:creationId xmlns:a16="http://schemas.microsoft.com/office/drawing/2014/main" id="{C6D102CE-E795-7F13-4BC6-A2EB3F9A8C9C}"/>
              </a:ext>
            </a:extLst>
          </p:cNvPr>
          <p:cNvCxnSpPr>
            <a:cxnSpLocks/>
          </p:cNvCxnSpPr>
          <p:nvPr/>
        </p:nvCxnSpPr>
        <p:spPr>
          <a:xfrm>
            <a:off x="4887787" y="5946065"/>
            <a:ext cx="3198875" cy="0"/>
          </a:xfrm>
          <a:prstGeom prst="line">
            <a:avLst/>
          </a:prstGeom>
        </p:spPr>
        <p:style>
          <a:lnRef idx="2">
            <a:schemeClr val="dk1"/>
          </a:lnRef>
          <a:fillRef idx="0">
            <a:schemeClr val="dk1"/>
          </a:fillRef>
          <a:effectRef idx="1">
            <a:schemeClr val="dk1"/>
          </a:effectRef>
          <a:fontRef idx="minor">
            <a:schemeClr val="tx1"/>
          </a:fontRef>
        </p:style>
      </p:cxnSp>
      <p:sp>
        <p:nvSpPr>
          <p:cNvPr id="98" name="Rettangolo con angoli arrotondati 97">
            <a:extLst>
              <a:ext uri="{FF2B5EF4-FFF2-40B4-BE49-F238E27FC236}">
                <a16:creationId xmlns:a16="http://schemas.microsoft.com/office/drawing/2014/main" id="{5AFBFBAA-7824-96F2-D356-B36198BE88A9}"/>
              </a:ext>
            </a:extLst>
          </p:cNvPr>
          <p:cNvSpPr/>
          <p:nvPr/>
        </p:nvSpPr>
        <p:spPr>
          <a:xfrm>
            <a:off x="8487683" y="602886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4.3.1: Use an app</a:t>
            </a:r>
          </a:p>
        </p:txBody>
      </p:sp>
      <p:sp>
        <p:nvSpPr>
          <p:cNvPr id="99" name="Rettangolo con angoli arrotondati 98">
            <a:extLst>
              <a:ext uri="{FF2B5EF4-FFF2-40B4-BE49-F238E27FC236}">
                <a16:creationId xmlns:a16="http://schemas.microsoft.com/office/drawing/2014/main" id="{DB21F8BC-2245-5866-B245-2F4BE84175C1}"/>
              </a:ext>
            </a:extLst>
          </p:cNvPr>
          <p:cNvSpPr/>
          <p:nvPr/>
        </p:nvSpPr>
        <p:spPr>
          <a:xfrm>
            <a:off x="10179373" y="602886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4.3.2: Write it down</a:t>
            </a:r>
          </a:p>
        </p:txBody>
      </p:sp>
      <p:cxnSp>
        <p:nvCxnSpPr>
          <p:cNvPr id="100" name="Connettore diritto 99">
            <a:extLst>
              <a:ext uri="{FF2B5EF4-FFF2-40B4-BE49-F238E27FC236}">
                <a16:creationId xmlns:a16="http://schemas.microsoft.com/office/drawing/2014/main" id="{C589BF87-D599-8A5F-C0DA-073512E971DC}"/>
              </a:ext>
            </a:extLst>
          </p:cNvPr>
          <p:cNvCxnSpPr>
            <a:cxnSpLocks/>
          </p:cNvCxnSpPr>
          <p:nvPr/>
        </p:nvCxnSpPr>
        <p:spPr>
          <a:xfrm>
            <a:off x="8550744" y="5960355"/>
            <a:ext cx="3198875" cy="0"/>
          </a:xfrm>
          <a:prstGeom prst="line">
            <a:avLst/>
          </a:prstGeom>
        </p:spPr>
        <p:style>
          <a:lnRef idx="2">
            <a:schemeClr val="dk1"/>
          </a:lnRef>
          <a:fillRef idx="0">
            <a:schemeClr val="dk1"/>
          </a:fillRef>
          <a:effectRef idx="1">
            <a:schemeClr val="dk1"/>
          </a:effectRef>
          <a:fontRef idx="minor">
            <a:schemeClr val="tx1"/>
          </a:fontRef>
        </p:style>
      </p:cxnSp>
      <p:cxnSp>
        <p:nvCxnSpPr>
          <p:cNvPr id="105" name="Connettore diritto 104">
            <a:extLst>
              <a:ext uri="{FF2B5EF4-FFF2-40B4-BE49-F238E27FC236}">
                <a16:creationId xmlns:a16="http://schemas.microsoft.com/office/drawing/2014/main" id="{58A1C502-C4F9-36D9-4C53-1A48CB128CF1}"/>
              </a:ext>
            </a:extLst>
          </p:cNvPr>
          <p:cNvCxnSpPr>
            <a:cxnSpLocks/>
          </p:cNvCxnSpPr>
          <p:nvPr/>
        </p:nvCxnSpPr>
        <p:spPr>
          <a:xfrm>
            <a:off x="6516416" y="4280946"/>
            <a:ext cx="0" cy="1679409"/>
          </a:xfrm>
          <a:prstGeom prst="line">
            <a:avLst/>
          </a:prstGeom>
        </p:spPr>
        <p:style>
          <a:lnRef idx="2">
            <a:schemeClr val="dk1"/>
          </a:lnRef>
          <a:fillRef idx="0">
            <a:schemeClr val="dk1"/>
          </a:fillRef>
          <a:effectRef idx="1">
            <a:schemeClr val="dk1"/>
          </a:effectRef>
          <a:fontRef idx="minor">
            <a:schemeClr val="tx1"/>
          </a:fontRef>
        </p:style>
      </p:cxnSp>
      <p:cxnSp>
        <p:nvCxnSpPr>
          <p:cNvPr id="107" name="Connettore diritto 106">
            <a:extLst>
              <a:ext uri="{FF2B5EF4-FFF2-40B4-BE49-F238E27FC236}">
                <a16:creationId xmlns:a16="http://schemas.microsoft.com/office/drawing/2014/main" id="{E5E3764A-0010-30F8-D5C1-69A5F343EF1E}"/>
              </a:ext>
            </a:extLst>
          </p:cNvPr>
          <p:cNvCxnSpPr>
            <a:cxnSpLocks/>
          </p:cNvCxnSpPr>
          <p:nvPr/>
        </p:nvCxnSpPr>
        <p:spPr>
          <a:xfrm>
            <a:off x="8316027" y="3074125"/>
            <a:ext cx="0" cy="1506627"/>
          </a:xfrm>
          <a:prstGeom prst="line">
            <a:avLst/>
          </a:prstGeom>
        </p:spPr>
        <p:style>
          <a:lnRef idx="2">
            <a:schemeClr val="dk1"/>
          </a:lnRef>
          <a:fillRef idx="0">
            <a:schemeClr val="dk1"/>
          </a:fillRef>
          <a:effectRef idx="1">
            <a:schemeClr val="dk1"/>
          </a:effectRef>
          <a:fontRef idx="minor">
            <a:schemeClr val="tx1"/>
          </a:fontRef>
        </p:style>
      </p:cxnSp>
      <p:cxnSp>
        <p:nvCxnSpPr>
          <p:cNvPr id="109" name="Connettore diritto 108">
            <a:extLst>
              <a:ext uri="{FF2B5EF4-FFF2-40B4-BE49-F238E27FC236}">
                <a16:creationId xmlns:a16="http://schemas.microsoft.com/office/drawing/2014/main" id="{2601E67E-B979-78DF-D694-DA7F46C5CB8F}"/>
              </a:ext>
            </a:extLst>
          </p:cNvPr>
          <p:cNvCxnSpPr>
            <a:cxnSpLocks/>
          </p:cNvCxnSpPr>
          <p:nvPr/>
        </p:nvCxnSpPr>
        <p:spPr>
          <a:xfrm>
            <a:off x="11045070" y="5376595"/>
            <a:ext cx="0" cy="583760"/>
          </a:xfrm>
          <a:prstGeom prst="line">
            <a:avLst/>
          </a:prstGeom>
        </p:spPr>
        <p:style>
          <a:lnRef idx="2">
            <a:schemeClr val="dk1"/>
          </a:lnRef>
          <a:fillRef idx="0">
            <a:schemeClr val="dk1"/>
          </a:fillRef>
          <a:effectRef idx="1">
            <a:schemeClr val="dk1"/>
          </a:effectRef>
          <a:fontRef idx="minor">
            <a:schemeClr val="tx1"/>
          </a:fontRef>
        </p:style>
      </p:cxnSp>
      <p:cxnSp>
        <p:nvCxnSpPr>
          <p:cNvPr id="116" name="Connettore a gomito 115">
            <a:extLst>
              <a:ext uri="{FF2B5EF4-FFF2-40B4-BE49-F238E27FC236}">
                <a16:creationId xmlns:a16="http://schemas.microsoft.com/office/drawing/2014/main" id="{C7195C71-CE4E-A3B0-5DC7-5BAEB4A8852E}"/>
              </a:ext>
            </a:extLst>
          </p:cNvPr>
          <p:cNvCxnSpPr>
            <a:stCxn id="15" idx="2"/>
          </p:cNvCxnSpPr>
          <p:nvPr/>
        </p:nvCxnSpPr>
        <p:spPr>
          <a:xfrm rot="5400000">
            <a:off x="4050232" y="4669838"/>
            <a:ext cx="1679855" cy="901178"/>
          </a:xfrm>
          <a:prstGeom prst="bentConnector3">
            <a:avLst/>
          </a:prstGeom>
        </p:spPr>
        <p:style>
          <a:lnRef idx="2">
            <a:schemeClr val="dk1"/>
          </a:lnRef>
          <a:fillRef idx="0">
            <a:schemeClr val="dk1"/>
          </a:fillRef>
          <a:effectRef idx="1">
            <a:schemeClr val="dk1"/>
          </a:effectRef>
          <a:fontRef idx="minor">
            <a:schemeClr val="tx1"/>
          </a:fontRef>
        </p:style>
      </p:cxnSp>
      <p:sp>
        <p:nvSpPr>
          <p:cNvPr id="156" name="Rettangolo con angoli arrotondati 155">
            <a:extLst>
              <a:ext uri="{FF2B5EF4-FFF2-40B4-BE49-F238E27FC236}">
                <a16:creationId xmlns:a16="http://schemas.microsoft.com/office/drawing/2014/main" id="{0D4A04BA-DA6E-0C27-0497-93BA94D0AF7D}"/>
              </a:ext>
            </a:extLst>
          </p:cNvPr>
          <p:cNvSpPr/>
          <p:nvPr/>
        </p:nvSpPr>
        <p:spPr>
          <a:xfrm>
            <a:off x="2811888" y="3103312"/>
            <a:ext cx="908822" cy="361577"/>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2.2:</a:t>
            </a:r>
            <a:br>
              <a:rPr lang="en-US" sz="1000" noProof="0" dirty="0"/>
            </a:br>
            <a:r>
              <a:rPr lang="en-US" sz="1000" noProof="0" dirty="0"/>
              <a:t>2.2.1 or 2.2.2</a:t>
            </a:r>
          </a:p>
        </p:txBody>
      </p:sp>
      <p:sp>
        <p:nvSpPr>
          <p:cNvPr id="157" name="Rettangolo con angoli arrotondati 156">
            <a:extLst>
              <a:ext uri="{FF2B5EF4-FFF2-40B4-BE49-F238E27FC236}">
                <a16:creationId xmlns:a16="http://schemas.microsoft.com/office/drawing/2014/main" id="{BEE09295-2350-C0E4-0082-E1A57596CBDE}"/>
              </a:ext>
            </a:extLst>
          </p:cNvPr>
          <p:cNvSpPr/>
          <p:nvPr/>
        </p:nvSpPr>
        <p:spPr>
          <a:xfrm>
            <a:off x="4847295" y="3090185"/>
            <a:ext cx="1175133" cy="361577"/>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3.1: </a:t>
            </a:r>
          </a:p>
          <a:p>
            <a:pPr algn="ctr"/>
            <a:r>
              <a:rPr lang="en-US" sz="1000" noProof="0" dirty="0"/>
              <a:t>3.1.1 and/or 3.1.2</a:t>
            </a:r>
          </a:p>
        </p:txBody>
      </p:sp>
      <p:sp>
        <p:nvSpPr>
          <p:cNvPr id="158" name="Rettangolo con angoli arrotondati 157">
            <a:extLst>
              <a:ext uri="{FF2B5EF4-FFF2-40B4-BE49-F238E27FC236}">
                <a16:creationId xmlns:a16="http://schemas.microsoft.com/office/drawing/2014/main" id="{E24F6956-7664-D226-AE18-4717C34FBE15}"/>
              </a:ext>
            </a:extLst>
          </p:cNvPr>
          <p:cNvSpPr/>
          <p:nvPr/>
        </p:nvSpPr>
        <p:spPr>
          <a:xfrm>
            <a:off x="6677884" y="3090185"/>
            <a:ext cx="1022733" cy="361577"/>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3.2:</a:t>
            </a:r>
          </a:p>
          <a:p>
            <a:pPr algn="ctr"/>
            <a:r>
              <a:rPr lang="en-US" sz="1000" noProof="0" dirty="0"/>
              <a:t>3.2.1 or 3.2.2</a:t>
            </a:r>
          </a:p>
        </p:txBody>
      </p:sp>
    </p:spTree>
    <p:extLst>
      <p:ext uri="{BB962C8B-B14F-4D97-AF65-F5344CB8AC3E}">
        <p14:creationId xmlns:p14="http://schemas.microsoft.com/office/powerpoint/2010/main" val="38194268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AA02E-FBC4-9D7F-78A1-BB67E7302337}"/>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A2673BDF-2DE1-6D90-710B-6DB32191DB72}"/>
              </a:ext>
            </a:extLst>
          </p:cNvPr>
          <p:cNvSpPr>
            <a:spLocks noGrp="1"/>
          </p:cNvSpPr>
          <p:nvPr>
            <p:ph type="title"/>
          </p:nvPr>
        </p:nvSpPr>
        <p:spPr/>
        <p:txBody>
          <a:bodyPr/>
          <a:lstStyle/>
          <a:p>
            <a:r>
              <a:rPr lang="en-US" noProof="0" dirty="0"/>
              <a:t>Hierarchical task analysis</a:t>
            </a:r>
          </a:p>
        </p:txBody>
      </p:sp>
      <p:sp>
        <p:nvSpPr>
          <p:cNvPr id="6" name="Rettangolo con angoli arrotondati 5">
            <a:extLst>
              <a:ext uri="{FF2B5EF4-FFF2-40B4-BE49-F238E27FC236}">
                <a16:creationId xmlns:a16="http://schemas.microsoft.com/office/drawing/2014/main" id="{479BE680-7266-F554-4CB3-C7B2845CE597}"/>
              </a:ext>
            </a:extLst>
          </p:cNvPr>
          <p:cNvSpPr/>
          <p:nvPr/>
        </p:nvSpPr>
        <p:spPr>
          <a:xfrm>
            <a:off x="4920946" y="1191513"/>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0: Extinguish a debt</a:t>
            </a:r>
          </a:p>
        </p:txBody>
      </p:sp>
      <p:sp>
        <p:nvSpPr>
          <p:cNvPr id="7" name="Rettangolo con angoli arrotondati 6">
            <a:extLst>
              <a:ext uri="{FF2B5EF4-FFF2-40B4-BE49-F238E27FC236}">
                <a16:creationId xmlns:a16="http://schemas.microsoft.com/office/drawing/2014/main" id="{00438AC3-F92D-C15A-A9F6-BA744DBD988D}"/>
              </a:ext>
            </a:extLst>
          </p:cNvPr>
          <p:cNvSpPr/>
          <p:nvPr/>
        </p:nvSpPr>
        <p:spPr>
          <a:xfrm>
            <a:off x="1202175" y="2327681"/>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1: Identify the debt</a:t>
            </a:r>
          </a:p>
        </p:txBody>
      </p:sp>
      <p:sp>
        <p:nvSpPr>
          <p:cNvPr id="8" name="Rettangolo con angoli arrotondati 7">
            <a:extLst>
              <a:ext uri="{FF2B5EF4-FFF2-40B4-BE49-F238E27FC236}">
                <a16:creationId xmlns:a16="http://schemas.microsoft.com/office/drawing/2014/main" id="{A8C740AF-9E3A-CCFF-CC89-6AF1885E9C40}"/>
              </a:ext>
            </a:extLst>
          </p:cNvPr>
          <p:cNvSpPr/>
          <p:nvPr/>
        </p:nvSpPr>
        <p:spPr>
          <a:xfrm>
            <a:off x="3952143" y="2327681"/>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 Check if you can repay the debt</a:t>
            </a:r>
          </a:p>
        </p:txBody>
      </p:sp>
      <p:sp>
        <p:nvSpPr>
          <p:cNvPr id="9" name="Rettangolo con angoli arrotondati 8">
            <a:extLst>
              <a:ext uri="{FF2B5EF4-FFF2-40B4-BE49-F238E27FC236}">
                <a16:creationId xmlns:a16="http://schemas.microsoft.com/office/drawing/2014/main" id="{128F411B-A65B-1B8E-FB00-C40120122DE4}"/>
              </a:ext>
            </a:extLst>
          </p:cNvPr>
          <p:cNvSpPr/>
          <p:nvPr/>
        </p:nvSpPr>
        <p:spPr>
          <a:xfrm>
            <a:off x="7211662" y="2327681"/>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 Save money</a:t>
            </a:r>
          </a:p>
        </p:txBody>
      </p:sp>
      <p:sp>
        <p:nvSpPr>
          <p:cNvPr id="10" name="Rettangolo con angoli arrotondati 9">
            <a:extLst>
              <a:ext uri="{FF2B5EF4-FFF2-40B4-BE49-F238E27FC236}">
                <a16:creationId xmlns:a16="http://schemas.microsoft.com/office/drawing/2014/main" id="{EFBA0252-0F14-19B2-8198-4FB8AAB8DFEA}"/>
              </a:ext>
            </a:extLst>
          </p:cNvPr>
          <p:cNvSpPr/>
          <p:nvPr/>
        </p:nvSpPr>
        <p:spPr>
          <a:xfrm>
            <a:off x="10113840" y="2327681"/>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 Repay the sum</a:t>
            </a:r>
          </a:p>
        </p:txBody>
      </p:sp>
      <p:sp>
        <p:nvSpPr>
          <p:cNvPr id="11" name="Rettangolo con angoli arrotondati 10">
            <a:extLst>
              <a:ext uri="{FF2B5EF4-FFF2-40B4-BE49-F238E27FC236}">
                <a16:creationId xmlns:a16="http://schemas.microsoft.com/office/drawing/2014/main" id="{A27E8A94-D582-B3B9-8684-2EBD655B6A3C}"/>
              </a:ext>
            </a:extLst>
          </p:cNvPr>
          <p:cNvSpPr/>
          <p:nvPr/>
        </p:nvSpPr>
        <p:spPr>
          <a:xfrm>
            <a:off x="886942" y="3536368"/>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1.1: Check your debts list</a:t>
            </a:r>
          </a:p>
        </p:txBody>
      </p:sp>
      <p:sp>
        <p:nvSpPr>
          <p:cNvPr id="12" name="Rettangolo con angoli arrotondati 11">
            <a:extLst>
              <a:ext uri="{FF2B5EF4-FFF2-40B4-BE49-F238E27FC236}">
                <a16:creationId xmlns:a16="http://schemas.microsoft.com/office/drawing/2014/main" id="{67D96102-BB24-8664-88CE-9F8E54622216}"/>
              </a:ext>
            </a:extLst>
          </p:cNvPr>
          <p:cNvSpPr/>
          <p:nvPr/>
        </p:nvSpPr>
        <p:spPr>
          <a:xfrm>
            <a:off x="2524389" y="3536368"/>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1.2: Find the debt</a:t>
            </a:r>
          </a:p>
        </p:txBody>
      </p:sp>
      <p:sp>
        <p:nvSpPr>
          <p:cNvPr id="15" name="Rettangolo con angoli arrotondati 14">
            <a:extLst>
              <a:ext uri="{FF2B5EF4-FFF2-40B4-BE49-F238E27FC236}">
                <a16:creationId xmlns:a16="http://schemas.microsoft.com/office/drawing/2014/main" id="{22FC5EFA-8605-4853-C384-E60336CC9523}"/>
              </a:ext>
            </a:extLst>
          </p:cNvPr>
          <p:cNvSpPr/>
          <p:nvPr/>
        </p:nvSpPr>
        <p:spPr>
          <a:xfrm>
            <a:off x="4271856" y="3536368"/>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2.1: Check if you have enough money</a:t>
            </a:r>
          </a:p>
        </p:txBody>
      </p:sp>
      <p:sp>
        <p:nvSpPr>
          <p:cNvPr id="16" name="Rettangolo con angoli arrotondati 15">
            <a:extLst>
              <a:ext uri="{FF2B5EF4-FFF2-40B4-BE49-F238E27FC236}">
                <a16:creationId xmlns:a16="http://schemas.microsoft.com/office/drawing/2014/main" id="{BA9C65DD-04E3-E8E3-FE56-11A26A8B171B}"/>
              </a:ext>
            </a:extLst>
          </p:cNvPr>
          <p:cNvSpPr/>
          <p:nvPr/>
        </p:nvSpPr>
        <p:spPr>
          <a:xfrm>
            <a:off x="5963546" y="3536368"/>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2.2: Check if you have any debts</a:t>
            </a:r>
          </a:p>
        </p:txBody>
      </p:sp>
      <p:sp>
        <p:nvSpPr>
          <p:cNvPr id="17" name="Rettangolo con angoli arrotondati 16">
            <a:extLst>
              <a:ext uri="{FF2B5EF4-FFF2-40B4-BE49-F238E27FC236}">
                <a16:creationId xmlns:a16="http://schemas.microsoft.com/office/drawing/2014/main" id="{5BC112D0-651B-25A2-B91C-52E81DA96E8C}"/>
              </a:ext>
            </a:extLst>
          </p:cNvPr>
          <p:cNvSpPr/>
          <p:nvPr/>
        </p:nvSpPr>
        <p:spPr>
          <a:xfrm>
            <a:off x="5030949" y="4595102"/>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3.1: Cut down on expenses</a:t>
            </a:r>
          </a:p>
        </p:txBody>
      </p:sp>
      <p:sp>
        <p:nvSpPr>
          <p:cNvPr id="18" name="Rettangolo con angoli arrotondati 17">
            <a:extLst>
              <a:ext uri="{FF2B5EF4-FFF2-40B4-BE49-F238E27FC236}">
                <a16:creationId xmlns:a16="http://schemas.microsoft.com/office/drawing/2014/main" id="{7B2F9B4D-F481-8823-4F9E-75AC78E5CF07}"/>
              </a:ext>
            </a:extLst>
          </p:cNvPr>
          <p:cNvSpPr/>
          <p:nvPr/>
        </p:nvSpPr>
        <p:spPr>
          <a:xfrm>
            <a:off x="6717207" y="4595102"/>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3.2: Put aside earnings</a:t>
            </a:r>
          </a:p>
        </p:txBody>
      </p:sp>
      <p:sp>
        <p:nvSpPr>
          <p:cNvPr id="19" name="Rettangolo con angoli arrotondati 18">
            <a:extLst>
              <a:ext uri="{FF2B5EF4-FFF2-40B4-BE49-F238E27FC236}">
                <a16:creationId xmlns:a16="http://schemas.microsoft.com/office/drawing/2014/main" id="{3D3969D6-D129-2F32-B8AF-E8A13E7EC69D}"/>
              </a:ext>
            </a:extLst>
          </p:cNvPr>
          <p:cNvSpPr/>
          <p:nvPr/>
        </p:nvSpPr>
        <p:spPr>
          <a:xfrm>
            <a:off x="8403465" y="4595102"/>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3.3: Keep track of saved money</a:t>
            </a:r>
          </a:p>
        </p:txBody>
      </p:sp>
      <p:cxnSp>
        <p:nvCxnSpPr>
          <p:cNvPr id="26" name="Connettore diritto 25">
            <a:extLst>
              <a:ext uri="{FF2B5EF4-FFF2-40B4-BE49-F238E27FC236}">
                <a16:creationId xmlns:a16="http://schemas.microsoft.com/office/drawing/2014/main" id="{F1801C2D-FB7E-BBBB-CF2D-089F8EE66E5D}"/>
              </a:ext>
            </a:extLst>
          </p:cNvPr>
          <p:cNvCxnSpPr>
            <a:cxnSpLocks/>
          </p:cNvCxnSpPr>
          <p:nvPr/>
        </p:nvCxnSpPr>
        <p:spPr>
          <a:xfrm>
            <a:off x="1251678" y="2243076"/>
            <a:ext cx="10457632" cy="0"/>
          </a:xfrm>
          <a:prstGeom prst="line">
            <a:avLst/>
          </a:prstGeom>
        </p:spPr>
        <p:style>
          <a:lnRef idx="2">
            <a:schemeClr val="dk1"/>
          </a:lnRef>
          <a:fillRef idx="0">
            <a:schemeClr val="dk1"/>
          </a:fillRef>
          <a:effectRef idx="1">
            <a:schemeClr val="dk1"/>
          </a:effectRef>
          <a:fontRef idx="minor">
            <a:schemeClr val="tx1"/>
          </a:fontRef>
        </p:style>
      </p:cxnSp>
      <p:cxnSp>
        <p:nvCxnSpPr>
          <p:cNvPr id="30" name="Connettore diritto 29">
            <a:extLst>
              <a:ext uri="{FF2B5EF4-FFF2-40B4-BE49-F238E27FC236}">
                <a16:creationId xmlns:a16="http://schemas.microsoft.com/office/drawing/2014/main" id="{A379C7E5-916D-0198-BBBC-B4C14090219A}"/>
              </a:ext>
            </a:extLst>
          </p:cNvPr>
          <p:cNvCxnSpPr>
            <a:stCxn id="6" idx="2"/>
          </p:cNvCxnSpPr>
          <p:nvPr/>
        </p:nvCxnSpPr>
        <p:spPr>
          <a:xfrm flipH="1">
            <a:off x="5713423" y="1935645"/>
            <a:ext cx="5258" cy="307431"/>
          </a:xfrm>
          <a:prstGeom prst="line">
            <a:avLst/>
          </a:prstGeom>
        </p:spPr>
        <p:style>
          <a:lnRef idx="2">
            <a:schemeClr val="dk1"/>
          </a:lnRef>
          <a:fillRef idx="0">
            <a:schemeClr val="dk1"/>
          </a:fillRef>
          <a:effectRef idx="1">
            <a:schemeClr val="dk1"/>
          </a:effectRef>
          <a:fontRef idx="minor">
            <a:schemeClr val="tx1"/>
          </a:fontRef>
        </p:style>
      </p:cxnSp>
      <p:cxnSp>
        <p:nvCxnSpPr>
          <p:cNvPr id="31" name="Connettore diritto 30">
            <a:extLst>
              <a:ext uri="{FF2B5EF4-FFF2-40B4-BE49-F238E27FC236}">
                <a16:creationId xmlns:a16="http://schemas.microsoft.com/office/drawing/2014/main" id="{6FAA8235-1DB8-AA7A-1732-455EA24F6C97}"/>
              </a:ext>
            </a:extLst>
          </p:cNvPr>
          <p:cNvCxnSpPr>
            <a:cxnSpLocks/>
          </p:cNvCxnSpPr>
          <p:nvPr/>
        </p:nvCxnSpPr>
        <p:spPr>
          <a:xfrm>
            <a:off x="886942" y="3478557"/>
            <a:ext cx="3232917" cy="0"/>
          </a:xfrm>
          <a:prstGeom prst="line">
            <a:avLst/>
          </a:prstGeom>
        </p:spPr>
        <p:style>
          <a:lnRef idx="2">
            <a:schemeClr val="dk1"/>
          </a:lnRef>
          <a:fillRef idx="0">
            <a:schemeClr val="dk1"/>
          </a:fillRef>
          <a:effectRef idx="1">
            <a:schemeClr val="dk1"/>
          </a:effectRef>
          <a:fontRef idx="minor">
            <a:schemeClr val="tx1"/>
          </a:fontRef>
        </p:style>
      </p:cxnSp>
      <p:cxnSp>
        <p:nvCxnSpPr>
          <p:cNvPr id="34" name="Connettore diritto 33">
            <a:extLst>
              <a:ext uri="{FF2B5EF4-FFF2-40B4-BE49-F238E27FC236}">
                <a16:creationId xmlns:a16="http://schemas.microsoft.com/office/drawing/2014/main" id="{16D5CE60-BDA8-5061-31E4-5481AEA436B5}"/>
              </a:ext>
            </a:extLst>
          </p:cNvPr>
          <p:cNvCxnSpPr>
            <a:cxnSpLocks/>
          </p:cNvCxnSpPr>
          <p:nvPr/>
        </p:nvCxnSpPr>
        <p:spPr>
          <a:xfrm>
            <a:off x="1752741" y="3071934"/>
            <a:ext cx="0" cy="406763"/>
          </a:xfrm>
          <a:prstGeom prst="line">
            <a:avLst/>
          </a:prstGeom>
        </p:spPr>
        <p:style>
          <a:lnRef idx="2">
            <a:schemeClr val="dk1"/>
          </a:lnRef>
          <a:fillRef idx="0">
            <a:schemeClr val="dk1"/>
          </a:fillRef>
          <a:effectRef idx="1">
            <a:schemeClr val="dk1"/>
          </a:effectRef>
          <a:fontRef idx="minor">
            <a:schemeClr val="tx1"/>
          </a:fontRef>
        </p:style>
      </p:cxnSp>
      <p:cxnSp>
        <p:nvCxnSpPr>
          <p:cNvPr id="39" name="Connettore diritto 38">
            <a:extLst>
              <a:ext uri="{FF2B5EF4-FFF2-40B4-BE49-F238E27FC236}">
                <a16:creationId xmlns:a16="http://schemas.microsoft.com/office/drawing/2014/main" id="{F0658045-E4AB-0470-57FF-4A2D58CC0D78}"/>
              </a:ext>
            </a:extLst>
          </p:cNvPr>
          <p:cNvCxnSpPr>
            <a:cxnSpLocks/>
          </p:cNvCxnSpPr>
          <p:nvPr/>
        </p:nvCxnSpPr>
        <p:spPr>
          <a:xfrm>
            <a:off x="4334917" y="3467856"/>
            <a:ext cx="3198875" cy="0"/>
          </a:xfrm>
          <a:prstGeom prst="line">
            <a:avLst/>
          </a:prstGeom>
        </p:spPr>
        <p:style>
          <a:lnRef idx="2">
            <a:schemeClr val="dk1"/>
          </a:lnRef>
          <a:fillRef idx="0">
            <a:schemeClr val="dk1"/>
          </a:fillRef>
          <a:effectRef idx="1">
            <a:schemeClr val="dk1"/>
          </a:effectRef>
          <a:fontRef idx="minor">
            <a:schemeClr val="tx1"/>
          </a:fontRef>
        </p:style>
      </p:cxnSp>
      <p:cxnSp>
        <p:nvCxnSpPr>
          <p:cNvPr id="49" name="Connettore diritto 48">
            <a:extLst>
              <a:ext uri="{FF2B5EF4-FFF2-40B4-BE49-F238E27FC236}">
                <a16:creationId xmlns:a16="http://schemas.microsoft.com/office/drawing/2014/main" id="{7345B5B4-C53A-3EF0-BC34-0FF87A69F57B}"/>
              </a:ext>
            </a:extLst>
          </p:cNvPr>
          <p:cNvCxnSpPr>
            <a:cxnSpLocks/>
          </p:cNvCxnSpPr>
          <p:nvPr/>
        </p:nvCxnSpPr>
        <p:spPr>
          <a:xfrm>
            <a:off x="5017288" y="4543391"/>
            <a:ext cx="4890859" cy="0"/>
          </a:xfrm>
          <a:prstGeom prst="line">
            <a:avLst/>
          </a:prstGeom>
        </p:spPr>
        <p:style>
          <a:lnRef idx="2">
            <a:schemeClr val="dk1"/>
          </a:lnRef>
          <a:fillRef idx="0">
            <a:schemeClr val="dk1"/>
          </a:fillRef>
          <a:effectRef idx="1">
            <a:schemeClr val="dk1"/>
          </a:effectRef>
          <a:fontRef idx="minor">
            <a:schemeClr val="tx1"/>
          </a:fontRef>
        </p:style>
      </p:cxnSp>
      <p:sp>
        <p:nvSpPr>
          <p:cNvPr id="60" name="Rettangolo con angoli arrotondati 59">
            <a:extLst>
              <a:ext uri="{FF2B5EF4-FFF2-40B4-BE49-F238E27FC236}">
                <a16:creationId xmlns:a16="http://schemas.microsoft.com/office/drawing/2014/main" id="{FC2950EF-5622-87F8-EB9E-13A5E9075269}"/>
              </a:ext>
            </a:extLst>
          </p:cNvPr>
          <p:cNvSpPr/>
          <p:nvPr/>
        </p:nvSpPr>
        <p:spPr>
          <a:xfrm>
            <a:off x="6661491" y="1270587"/>
            <a:ext cx="1168682" cy="655637"/>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0:</a:t>
            </a:r>
            <a:br>
              <a:rPr lang="en-US" sz="1000" noProof="0" dirty="0"/>
            </a:br>
            <a:r>
              <a:rPr lang="en-US" sz="1000" noProof="0" dirty="0"/>
              <a:t>In order 1,2 Then, if no, do 3 Then do 4</a:t>
            </a:r>
          </a:p>
        </p:txBody>
      </p:sp>
      <p:sp>
        <p:nvSpPr>
          <p:cNvPr id="61" name="Rettangolo con angoli arrotondati 60">
            <a:extLst>
              <a:ext uri="{FF2B5EF4-FFF2-40B4-BE49-F238E27FC236}">
                <a16:creationId xmlns:a16="http://schemas.microsoft.com/office/drawing/2014/main" id="{C9312AB8-1DFF-400C-8118-F323A9B17676}"/>
              </a:ext>
            </a:extLst>
          </p:cNvPr>
          <p:cNvSpPr/>
          <p:nvPr/>
        </p:nvSpPr>
        <p:spPr>
          <a:xfrm>
            <a:off x="1399503" y="1641998"/>
            <a:ext cx="1200814" cy="54964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1:</a:t>
            </a:r>
            <a:br>
              <a:rPr lang="en-US" sz="1000" noProof="0" dirty="0"/>
            </a:br>
            <a:r>
              <a:rPr lang="en-US" sz="1000" noProof="0" dirty="0"/>
              <a:t>In order 2.1,2.2</a:t>
            </a:r>
          </a:p>
        </p:txBody>
      </p:sp>
      <p:sp>
        <p:nvSpPr>
          <p:cNvPr id="62" name="Rettangolo con angoli arrotondati 61">
            <a:extLst>
              <a:ext uri="{FF2B5EF4-FFF2-40B4-BE49-F238E27FC236}">
                <a16:creationId xmlns:a16="http://schemas.microsoft.com/office/drawing/2014/main" id="{CF96C412-4EEE-FCCB-9208-6447A511FE12}"/>
              </a:ext>
            </a:extLst>
          </p:cNvPr>
          <p:cNvSpPr/>
          <p:nvPr/>
        </p:nvSpPr>
        <p:spPr>
          <a:xfrm>
            <a:off x="8178201" y="5367308"/>
            <a:ext cx="957775" cy="37969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3.3:</a:t>
            </a:r>
          </a:p>
          <a:p>
            <a:pPr algn="ctr"/>
            <a:r>
              <a:rPr lang="en-US" sz="1000" noProof="0" dirty="0"/>
              <a:t>3.3.1 or 3.3.2</a:t>
            </a:r>
          </a:p>
        </p:txBody>
      </p:sp>
      <p:sp>
        <p:nvSpPr>
          <p:cNvPr id="63" name="Rettangolo con angoli arrotondati 62">
            <a:extLst>
              <a:ext uri="{FF2B5EF4-FFF2-40B4-BE49-F238E27FC236}">
                <a16:creationId xmlns:a16="http://schemas.microsoft.com/office/drawing/2014/main" id="{BCFBFD26-5583-63BB-41E8-86DD0D46432C}"/>
              </a:ext>
            </a:extLst>
          </p:cNvPr>
          <p:cNvSpPr/>
          <p:nvPr/>
        </p:nvSpPr>
        <p:spPr>
          <a:xfrm>
            <a:off x="8041182" y="1659316"/>
            <a:ext cx="1231814" cy="54964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3:</a:t>
            </a:r>
            <a:br>
              <a:rPr lang="en-US" sz="1000" noProof="0" dirty="0"/>
            </a:br>
            <a:r>
              <a:rPr lang="en-US" sz="1000" noProof="0" dirty="0"/>
              <a:t>Do 3.1,3.2,3.3 until money is enough</a:t>
            </a:r>
          </a:p>
        </p:txBody>
      </p:sp>
      <p:sp>
        <p:nvSpPr>
          <p:cNvPr id="27" name="Rettangolo con angoli arrotondati 26">
            <a:extLst>
              <a:ext uri="{FF2B5EF4-FFF2-40B4-BE49-F238E27FC236}">
                <a16:creationId xmlns:a16="http://schemas.microsoft.com/office/drawing/2014/main" id="{E1E34D1F-47C6-4F81-BAAA-FD2DB2B89FA3}"/>
              </a:ext>
            </a:extLst>
          </p:cNvPr>
          <p:cNvSpPr/>
          <p:nvPr/>
        </p:nvSpPr>
        <p:spPr>
          <a:xfrm>
            <a:off x="886942" y="4799285"/>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1.1.1: Check an app</a:t>
            </a:r>
          </a:p>
        </p:txBody>
      </p:sp>
      <p:sp>
        <p:nvSpPr>
          <p:cNvPr id="28" name="Rettangolo con angoli arrotondati 27">
            <a:extLst>
              <a:ext uri="{FF2B5EF4-FFF2-40B4-BE49-F238E27FC236}">
                <a16:creationId xmlns:a16="http://schemas.microsoft.com/office/drawing/2014/main" id="{D5B2BE56-B360-B341-F0EE-AA19C11F9D66}"/>
              </a:ext>
            </a:extLst>
          </p:cNvPr>
          <p:cNvSpPr/>
          <p:nvPr/>
        </p:nvSpPr>
        <p:spPr>
          <a:xfrm>
            <a:off x="2524389" y="4799285"/>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1.1.2: Check a physical list</a:t>
            </a:r>
          </a:p>
        </p:txBody>
      </p:sp>
      <p:cxnSp>
        <p:nvCxnSpPr>
          <p:cNvPr id="29" name="Connettore diritto 28">
            <a:extLst>
              <a:ext uri="{FF2B5EF4-FFF2-40B4-BE49-F238E27FC236}">
                <a16:creationId xmlns:a16="http://schemas.microsoft.com/office/drawing/2014/main" id="{460EB463-9C29-5B4B-5E41-C46016129D3F}"/>
              </a:ext>
            </a:extLst>
          </p:cNvPr>
          <p:cNvCxnSpPr>
            <a:cxnSpLocks/>
          </p:cNvCxnSpPr>
          <p:nvPr/>
        </p:nvCxnSpPr>
        <p:spPr>
          <a:xfrm>
            <a:off x="886942" y="4741474"/>
            <a:ext cx="3232917" cy="0"/>
          </a:xfrm>
          <a:prstGeom prst="line">
            <a:avLst/>
          </a:prstGeom>
        </p:spPr>
        <p:style>
          <a:lnRef idx="2">
            <a:schemeClr val="dk1"/>
          </a:lnRef>
          <a:fillRef idx="0">
            <a:schemeClr val="dk1"/>
          </a:fillRef>
          <a:effectRef idx="1">
            <a:schemeClr val="dk1"/>
          </a:effectRef>
          <a:fontRef idx="minor">
            <a:schemeClr val="tx1"/>
          </a:fontRef>
        </p:style>
      </p:cxnSp>
      <p:cxnSp>
        <p:nvCxnSpPr>
          <p:cNvPr id="43" name="Connettore diritto 42">
            <a:extLst>
              <a:ext uri="{FF2B5EF4-FFF2-40B4-BE49-F238E27FC236}">
                <a16:creationId xmlns:a16="http://schemas.microsoft.com/office/drawing/2014/main" id="{DA0DF679-AE67-1545-2288-31C4E797233A}"/>
              </a:ext>
            </a:extLst>
          </p:cNvPr>
          <p:cNvCxnSpPr>
            <a:cxnSpLocks/>
          </p:cNvCxnSpPr>
          <p:nvPr/>
        </p:nvCxnSpPr>
        <p:spPr>
          <a:xfrm>
            <a:off x="4920946" y="3071813"/>
            <a:ext cx="2532" cy="406744"/>
          </a:xfrm>
          <a:prstGeom prst="line">
            <a:avLst/>
          </a:prstGeom>
        </p:spPr>
        <p:style>
          <a:lnRef idx="2">
            <a:schemeClr val="dk1"/>
          </a:lnRef>
          <a:fillRef idx="0">
            <a:schemeClr val="dk1"/>
          </a:fillRef>
          <a:effectRef idx="1">
            <a:schemeClr val="dk1"/>
          </a:effectRef>
          <a:fontRef idx="minor">
            <a:schemeClr val="tx1"/>
          </a:fontRef>
        </p:style>
      </p:cxnSp>
      <p:cxnSp>
        <p:nvCxnSpPr>
          <p:cNvPr id="45" name="Connettore diritto 44">
            <a:extLst>
              <a:ext uri="{FF2B5EF4-FFF2-40B4-BE49-F238E27FC236}">
                <a16:creationId xmlns:a16="http://schemas.microsoft.com/office/drawing/2014/main" id="{1D95A333-94EC-321E-5DB6-B1FFD39A42E5}"/>
              </a:ext>
            </a:extLst>
          </p:cNvPr>
          <p:cNvCxnSpPr>
            <a:cxnSpLocks/>
          </p:cNvCxnSpPr>
          <p:nvPr/>
        </p:nvCxnSpPr>
        <p:spPr>
          <a:xfrm>
            <a:off x="1683486" y="4280500"/>
            <a:ext cx="1191" cy="460974"/>
          </a:xfrm>
          <a:prstGeom prst="line">
            <a:avLst/>
          </a:prstGeom>
        </p:spPr>
        <p:style>
          <a:lnRef idx="2">
            <a:schemeClr val="dk1"/>
          </a:lnRef>
          <a:fillRef idx="0">
            <a:schemeClr val="dk1"/>
          </a:fillRef>
          <a:effectRef idx="1">
            <a:schemeClr val="dk1"/>
          </a:effectRef>
          <a:fontRef idx="minor">
            <a:schemeClr val="tx1"/>
          </a:fontRef>
        </p:style>
      </p:cxnSp>
      <p:sp>
        <p:nvSpPr>
          <p:cNvPr id="83" name="Rettangolo con angoli arrotondati 82">
            <a:extLst>
              <a:ext uri="{FF2B5EF4-FFF2-40B4-BE49-F238E27FC236}">
                <a16:creationId xmlns:a16="http://schemas.microsoft.com/office/drawing/2014/main" id="{0D9CA9E4-7862-5256-44BE-59BF90F2708D}"/>
              </a:ext>
            </a:extLst>
          </p:cNvPr>
          <p:cNvSpPr/>
          <p:nvPr/>
        </p:nvSpPr>
        <p:spPr>
          <a:xfrm>
            <a:off x="1231285" y="601457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2.1.1: Check your cash</a:t>
            </a:r>
          </a:p>
        </p:txBody>
      </p:sp>
      <p:sp>
        <p:nvSpPr>
          <p:cNvPr id="84" name="Rettangolo con angoli arrotondati 83">
            <a:extLst>
              <a:ext uri="{FF2B5EF4-FFF2-40B4-BE49-F238E27FC236}">
                <a16:creationId xmlns:a16="http://schemas.microsoft.com/office/drawing/2014/main" id="{94FD6EE0-72E0-640C-7F0F-0747CAC4EA9C}"/>
              </a:ext>
            </a:extLst>
          </p:cNvPr>
          <p:cNvSpPr/>
          <p:nvPr/>
        </p:nvSpPr>
        <p:spPr>
          <a:xfrm>
            <a:off x="2922975" y="601457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2.1.2: Check your bank account</a:t>
            </a:r>
          </a:p>
        </p:txBody>
      </p:sp>
      <p:cxnSp>
        <p:nvCxnSpPr>
          <p:cNvPr id="85" name="Connettore diritto 84">
            <a:extLst>
              <a:ext uri="{FF2B5EF4-FFF2-40B4-BE49-F238E27FC236}">
                <a16:creationId xmlns:a16="http://schemas.microsoft.com/office/drawing/2014/main" id="{A6ADDA1D-02BA-4722-3103-7676834D79A7}"/>
              </a:ext>
            </a:extLst>
          </p:cNvPr>
          <p:cNvCxnSpPr>
            <a:cxnSpLocks/>
          </p:cNvCxnSpPr>
          <p:nvPr/>
        </p:nvCxnSpPr>
        <p:spPr>
          <a:xfrm>
            <a:off x="1294346" y="5946065"/>
            <a:ext cx="3198875" cy="0"/>
          </a:xfrm>
          <a:prstGeom prst="line">
            <a:avLst/>
          </a:prstGeom>
        </p:spPr>
        <p:style>
          <a:lnRef idx="2">
            <a:schemeClr val="dk1"/>
          </a:lnRef>
          <a:fillRef idx="0">
            <a:schemeClr val="dk1"/>
          </a:fillRef>
          <a:effectRef idx="1">
            <a:schemeClr val="dk1"/>
          </a:effectRef>
          <a:fontRef idx="minor">
            <a:schemeClr val="tx1"/>
          </a:fontRef>
        </p:style>
      </p:cxnSp>
      <p:sp>
        <p:nvSpPr>
          <p:cNvPr id="95" name="Rettangolo con angoli arrotondati 94">
            <a:extLst>
              <a:ext uri="{FF2B5EF4-FFF2-40B4-BE49-F238E27FC236}">
                <a16:creationId xmlns:a16="http://schemas.microsoft.com/office/drawing/2014/main" id="{0BCD9F92-C7DB-EDA6-E338-16C940C22A9A}"/>
              </a:ext>
            </a:extLst>
          </p:cNvPr>
          <p:cNvSpPr/>
          <p:nvPr/>
        </p:nvSpPr>
        <p:spPr>
          <a:xfrm>
            <a:off x="4614665" y="601457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2.2.1: Check with an app</a:t>
            </a:r>
          </a:p>
        </p:txBody>
      </p:sp>
      <p:sp>
        <p:nvSpPr>
          <p:cNvPr id="96" name="Rettangolo con angoli arrotondati 95">
            <a:extLst>
              <a:ext uri="{FF2B5EF4-FFF2-40B4-BE49-F238E27FC236}">
                <a16:creationId xmlns:a16="http://schemas.microsoft.com/office/drawing/2014/main" id="{6F5B05C2-398F-7B65-DA49-92D472E6F740}"/>
              </a:ext>
            </a:extLst>
          </p:cNvPr>
          <p:cNvSpPr/>
          <p:nvPr/>
        </p:nvSpPr>
        <p:spPr>
          <a:xfrm>
            <a:off x="6306355" y="601457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2.2.2: Check a list</a:t>
            </a:r>
          </a:p>
        </p:txBody>
      </p:sp>
      <p:cxnSp>
        <p:nvCxnSpPr>
          <p:cNvPr id="97" name="Connettore diritto 96">
            <a:extLst>
              <a:ext uri="{FF2B5EF4-FFF2-40B4-BE49-F238E27FC236}">
                <a16:creationId xmlns:a16="http://schemas.microsoft.com/office/drawing/2014/main" id="{A80B6613-0AA8-16F2-2D0C-B38351A468F3}"/>
              </a:ext>
            </a:extLst>
          </p:cNvPr>
          <p:cNvCxnSpPr>
            <a:cxnSpLocks/>
          </p:cNvCxnSpPr>
          <p:nvPr/>
        </p:nvCxnSpPr>
        <p:spPr>
          <a:xfrm>
            <a:off x="4677726" y="5946065"/>
            <a:ext cx="3198875" cy="0"/>
          </a:xfrm>
          <a:prstGeom prst="line">
            <a:avLst/>
          </a:prstGeom>
        </p:spPr>
        <p:style>
          <a:lnRef idx="2">
            <a:schemeClr val="dk1"/>
          </a:lnRef>
          <a:fillRef idx="0">
            <a:schemeClr val="dk1"/>
          </a:fillRef>
          <a:effectRef idx="1">
            <a:schemeClr val="dk1"/>
          </a:effectRef>
          <a:fontRef idx="minor">
            <a:schemeClr val="tx1"/>
          </a:fontRef>
        </p:style>
      </p:cxnSp>
      <p:sp>
        <p:nvSpPr>
          <p:cNvPr id="98" name="Rettangolo con angoli arrotondati 97">
            <a:extLst>
              <a:ext uri="{FF2B5EF4-FFF2-40B4-BE49-F238E27FC236}">
                <a16:creationId xmlns:a16="http://schemas.microsoft.com/office/drawing/2014/main" id="{B15EED69-FB4E-C489-ABAE-A1302E0B9667}"/>
              </a:ext>
            </a:extLst>
          </p:cNvPr>
          <p:cNvSpPr/>
          <p:nvPr/>
        </p:nvSpPr>
        <p:spPr>
          <a:xfrm>
            <a:off x="8487683" y="602886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3.3.1: Use an app</a:t>
            </a:r>
          </a:p>
        </p:txBody>
      </p:sp>
      <p:sp>
        <p:nvSpPr>
          <p:cNvPr id="99" name="Rettangolo con angoli arrotondati 98">
            <a:extLst>
              <a:ext uri="{FF2B5EF4-FFF2-40B4-BE49-F238E27FC236}">
                <a16:creationId xmlns:a16="http://schemas.microsoft.com/office/drawing/2014/main" id="{05D04A51-182C-DB90-3AF0-77B4C3EB36E0}"/>
              </a:ext>
            </a:extLst>
          </p:cNvPr>
          <p:cNvSpPr/>
          <p:nvPr/>
        </p:nvSpPr>
        <p:spPr>
          <a:xfrm>
            <a:off x="10179373" y="6028867"/>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3.3.2: Write it down</a:t>
            </a:r>
          </a:p>
        </p:txBody>
      </p:sp>
      <p:cxnSp>
        <p:nvCxnSpPr>
          <p:cNvPr id="100" name="Connettore diritto 99">
            <a:extLst>
              <a:ext uri="{FF2B5EF4-FFF2-40B4-BE49-F238E27FC236}">
                <a16:creationId xmlns:a16="http://schemas.microsoft.com/office/drawing/2014/main" id="{61F0550E-7339-7956-563C-37827351D7FD}"/>
              </a:ext>
            </a:extLst>
          </p:cNvPr>
          <p:cNvCxnSpPr>
            <a:cxnSpLocks/>
          </p:cNvCxnSpPr>
          <p:nvPr/>
        </p:nvCxnSpPr>
        <p:spPr>
          <a:xfrm>
            <a:off x="8550744" y="5960355"/>
            <a:ext cx="3198875" cy="0"/>
          </a:xfrm>
          <a:prstGeom prst="line">
            <a:avLst/>
          </a:prstGeom>
        </p:spPr>
        <p:style>
          <a:lnRef idx="2">
            <a:schemeClr val="dk1"/>
          </a:lnRef>
          <a:fillRef idx="0">
            <a:schemeClr val="dk1"/>
          </a:fillRef>
          <a:effectRef idx="1">
            <a:schemeClr val="dk1"/>
          </a:effectRef>
          <a:fontRef idx="minor">
            <a:schemeClr val="tx1"/>
          </a:fontRef>
        </p:style>
      </p:cxnSp>
      <p:cxnSp>
        <p:nvCxnSpPr>
          <p:cNvPr id="109" name="Connettore diritto 108">
            <a:extLst>
              <a:ext uri="{FF2B5EF4-FFF2-40B4-BE49-F238E27FC236}">
                <a16:creationId xmlns:a16="http://schemas.microsoft.com/office/drawing/2014/main" id="{7E22D0AE-176A-2ABC-501C-0DFED61E4855}"/>
              </a:ext>
            </a:extLst>
          </p:cNvPr>
          <p:cNvCxnSpPr>
            <a:cxnSpLocks/>
          </p:cNvCxnSpPr>
          <p:nvPr/>
        </p:nvCxnSpPr>
        <p:spPr>
          <a:xfrm>
            <a:off x="9168915" y="5338759"/>
            <a:ext cx="0" cy="621596"/>
          </a:xfrm>
          <a:prstGeom prst="line">
            <a:avLst/>
          </a:prstGeom>
        </p:spPr>
        <p:style>
          <a:lnRef idx="2">
            <a:schemeClr val="dk1"/>
          </a:lnRef>
          <a:fillRef idx="0">
            <a:schemeClr val="dk1"/>
          </a:fillRef>
          <a:effectRef idx="1">
            <a:schemeClr val="dk1"/>
          </a:effectRef>
          <a:fontRef idx="minor">
            <a:schemeClr val="tx1"/>
          </a:fontRef>
        </p:style>
      </p:cxnSp>
      <p:sp>
        <p:nvSpPr>
          <p:cNvPr id="156" name="Rettangolo con angoli arrotondati 155">
            <a:extLst>
              <a:ext uri="{FF2B5EF4-FFF2-40B4-BE49-F238E27FC236}">
                <a16:creationId xmlns:a16="http://schemas.microsoft.com/office/drawing/2014/main" id="{5FC7562C-41F1-AE37-6F62-5F8EFA644DE6}"/>
              </a:ext>
            </a:extLst>
          </p:cNvPr>
          <p:cNvSpPr/>
          <p:nvPr/>
        </p:nvSpPr>
        <p:spPr>
          <a:xfrm>
            <a:off x="1784814" y="3102691"/>
            <a:ext cx="936731" cy="361577"/>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1.1:</a:t>
            </a:r>
            <a:br>
              <a:rPr lang="en-US" sz="1000" noProof="0" dirty="0"/>
            </a:br>
            <a:r>
              <a:rPr lang="en-US" sz="1000" noProof="0" dirty="0"/>
              <a:t>1.1.1 or 1.1.2</a:t>
            </a:r>
          </a:p>
        </p:txBody>
      </p:sp>
      <p:sp>
        <p:nvSpPr>
          <p:cNvPr id="157" name="Rettangolo con angoli arrotondati 156">
            <a:extLst>
              <a:ext uri="{FF2B5EF4-FFF2-40B4-BE49-F238E27FC236}">
                <a16:creationId xmlns:a16="http://schemas.microsoft.com/office/drawing/2014/main" id="{D182F1A1-934E-B34E-941C-98060B0D9A2E}"/>
              </a:ext>
            </a:extLst>
          </p:cNvPr>
          <p:cNvSpPr/>
          <p:nvPr/>
        </p:nvSpPr>
        <p:spPr>
          <a:xfrm>
            <a:off x="4968293" y="3091927"/>
            <a:ext cx="1175133" cy="361577"/>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2.1: </a:t>
            </a:r>
          </a:p>
          <a:p>
            <a:pPr algn="ctr"/>
            <a:r>
              <a:rPr lang="en-US" sz="1000" noProof="0" dirty="0"/>
              <a:t>2.1.1 and/or 3.1.2</a:t>
            </a:r>
          </a:p>
        </p:txBody>
      </p:sp>
      <p:sp>
        <p:nvSpPr>
          <p:cNvPr id="158" name="Rettangolo con angoli arrotondati 157">
            <a:extLst>
              <a:ext uri="{FF2B5EF4-FFF2-40B4-BE49-F238E27FC236}">
                <a16:creationId xmlns:a16="http://schemas.microsoft.com/office/drawing/2014/main" id="{42A65B03-2753-98FD-880A-CCE1F54E359D}"/>
              </a:ext>
            </a:extLst>
          </p:cNvPr>
          <p:cNvSpPr/>
          <p:nvPr/>
        </p:nvSpPr>
        <p:spPr>
          <a:xfrm>
            <a:off x="6307029" y="3086752"/>
            <a:ext cx="1022733" cy="361577"/>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2.2:</a:t>
            </a:r>
          </a:p>
          <a:p>
            <a:pPr algn="ctr"/>
            <a:r>
              <a:rPr lang="en-US" sz="1000" noProof="0" dirty="0"/>
              <a:t>2.2.1 or 2.2.2</a:t>
            </a:r>
          </a:p>
        </p:txBody>
      </p:sp>
      <p:sp>
        <p:nvSpPr>
          <p:cNvPr id="5" name="Rettangolo con angoli arrotondati 4">
            <a:extLst>
              <a:ext uri="{FF2B5EF4-FFF2-40B4-BE49-F238E27FC236}">
                <a16:creationId xmlns:a16="http://schemas.microsoft.com/office/drawing/2014/main" id="{BD92E445-30CE-EFE6-73AF-CAF60F3A925D}"/>
              </a:ext>
            </a:extLst>
          </p:cNvPr>
          <p:cNvSpPr/>
          <p:nvPr/>
        </p:nvSpPr>
        <p:spPr>
          <a:xfrm>
            <a:off x="8465766" y="3525846"/>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4.1: Set up an appointment</a:t>
            </a:r>
          </a:p>
        </p:txBody>
      </p:sp>
      <p:sp>
        <p:nvSpPr>
          <p:cNvPr id="13" name="Rettangolo con angoli arrotondati 12">
            <a:extLst>
              <a:ext uri="{FF2B5EF4-FFF2-40B4-BE49-F238E27FC236}">
                <a16:creationId xmlns:a16="http://schemas.microsoft.com/office/drawing/2014/main" id="{B98F3997-9ED6-DD52-7C01-BC107D74B31A}"/>
              </a:ext>
            </a:extLst>
          </p:cNvPr>
          <p:cNvSpPr/>
          <p:nvPr/>
        </p:nvSpPr>
        <p:spPr>
          <a:xfrm>
            <a:off x="10166444" y="3525846"/>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4.2:  Pay with bank account</a:t>
            </a:r>
          </a:p>
        </p:txBody>
      </p:sp>
      <p:cxnSp>
        <p:nvCxnSpPr>
          <p:cNvPr id="14" name="Connettore diritto 13">
            <a:extLst>
              <a:ext uri="{FF2B5EF4-FFF2-40B4-BE49-F238E27FC236}">
                <a16:creationId xmlns:a16="http://schemas.microsoft.com/office/drawing/2014/main" id="{2FBF605B-DE41-5590-DD7E-A336D57F5AC0}"/>
              </a:ext>
            </a:extLst>
          </p:cNvPr>
          <p:cNvCxnSpPr>
            <a:cxnSpLocks/>
          </p:cNvCxnSpPr>
          <p:nvPr/>
        </p:nvCxnSpPr>
        <p:spPr>
          <a:xfrm>
            <a:off x="8465766" y="3468035"/>
            <a:ext cx="3296148" cy="0"/>
          </a:xfrm>
          <a:prstGeom prst="line">
            <a:avLst/>
          </a:prstGeom>
        </p:spPr>
        <p:style>
          <a:lnRef idx="2">
            <a:schemeClr val="dk1"/>
          </a:lnRef>
          <a:fillRef idx="0">
            <a:schemeClr val="dk1"/>
          </a:fillRef>
          <a:effectRef idx="1">
            <a:schemeClr val="dk1"/>
          </a:effectRef>
          <a:fontRef idx="minor">
            <a:schemeClr val="tx1"/>
          </a:fontRef>
        </p:style>
      </p:cxnSp>
      <p:sp>
        <p:nvSpPr>
          <p:cNvPr id="22" name="Rettangolo con angoli arrotondati 21">
            <a:extLst>
              <a:ext uri="{FF2B5EF4-FFF2-40B4-BE49-F238E27FC236}">
                <a16:creationId xmlns:a16="http://schemas.microsoft.com/office/drawing/2014/main" id="{FAD8ABD3-C7E0-1000-71E5-716F02D063FE}"/>
              </a:ext>
            </a:extLst>
          </p:cNvPr>
          <p:cNvSpPr/>
          <p:nvPr/>
        </p:nvSpPr>
        <p:spPr>
          <a:xfrm>
            <a:off x="10259567" y="4617728"/>
            <a:ext cx="1595470" cy="7441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noProof="0" dirty="0"/>
              <a:t>4.1.1 Pay with cash</a:t>
            </a:r>
          </a:p>
        </p:txBody>
      </p:sp>
      <p:cxnSp>
        <p:nvCxnSpPr>
          <p:cNvPr id="40" name="Connettore a gomito 39">
            <a:extLst>
              <a:ext uri="{FF2B5EF4-FFF2-40B4-BE49-F238E27FC236}">
                <a16:creationId xmlns:a16="http://schemas.microsoft.com/office/drawing/2014/main" id="{B381349C-2719-B87D-C6FE-5B024D1A51CD}"/>
              </a:ext>
            </a:extLst>
          </p:cNvPr>
          <p:cNvCxnSpPr>
            <a:cxnSpLocks/>
          </p:cNvCxnSpPr>
          <p:nvPr/>
        </p:nvCxnSpPr>
        <p:spPr>
          <a:xfrm rot="5400000" flipH="1" flipV="1">
            <a:off x="4711431" y="4397195"/>
            <a:ext cx="1649473" cy="1448268"/>
          </a:xfrm>
          <a:prstGeom prst="bentConnector3">
            <a:avLst>
              <a:gd name="adj1" fmla="val 90526"/>
            </a:avLst>
          </a:prstGeom>
        </p:spPr>
        <p:style>
          <a:lnRef idx="2">
            <a:schemeClr val="dk1"/>
          </a:lnRef>
          <a:fillRef idx="0">
            <a:schemeClr val="dk1"/>
          </a:fillRef>
          <a:effectRef idx="1">
            <a:schemeClr val="dk1"/>
          </a:effectRef>
          <a:fontRef idx="minor">
            <a:schemeClr val="tx1"/>
          </a:fontRef>
        </p:style>
      </p:cxnSp>
      <p:cxnSp>
        <p:nvCxnSpPr>
          <p:cNvPr id="55" name="Connettore diritto 54">
            <a:extLst>
              <a:ext uri="{FF2B5EF4-FFF2-40B4-BE49-F238E27FC236}">
                <a16:creationId xmlns:a16="http://schemas.microsoft.com/office/drawing/2014/main" id="{67CE8E24-2AB0-6C00-FF36-A3744E12C291}"/>
              </a:ext>
            </a:extLst>
          </p:cNvPr>
          <p:cNvCxnSpPr>
            <a:cxnSpLocks/>
          </p:cNvCxnSpPr>
          <p:nvPr/>
        </p:nvCxnSpPr>
        <p:spPr>
          <a:xfrm>
            <a:off x="4409750" y="4269978"/>
            <a:ext cx="0" cy="1690377"/>
          </a:xfrm>
          <a:prstGeom prst="line">
            <a:avLst/>
          </a:prstGeom>
        </p:spPr>
        <p:style>
          <a:lnRef idx="2">
            <a:schemeClr val="dk1"/>
          </a:lnRef>
          <a:fillRef idx="0">
            <a:schemeClr val="dk1"/>
          </a:fillRef>
          <a:effectRef idx="1">
            <a:schemeClr val="dk1"/>
          </a:effectRef>
          <a:fontRef idx="minor">
            <a:schemeClr val="tx1"/>
          </a:fontRef>
        </p:style>
      </p:cxnSp>
      <p:cxnSp>
        <p:nvCxnSpPr>
          <p:cNvPr id="64" name="Connettore diritto 63">
            <a:extLst>
              <a:ext uri="{FF2B5EF4-FFF2-40B4-BE49-F238E27FC236}">
                <a16:creationId xmlns:a16="http://schemas.microsoft.com/office/drawing/2014/main" id="{BC6B77A4-09B3-B0E6-86A0-5F4C8A78A8AF}"/>
              </a:ext>
            </a:extLst>
          </p:cNvPr>
          <p:cNvCxnSpPr>
            <a:cxnSpLocks/>
          </p:cNvCxnSpPr>
          <p:nvPr/>
        </p:nvCxnSpPr>
        <p:spPr>
          <a:xfrm>
            <a:off x="10911575" y="3068116"/>
            <a:ext cx="2532" cy="406744"/>
          </a:xfrm>
          <a:prstGeom prst="line">
            <a:avLst/>
          </a:prstGeom>
        </p:spPr>
        <p:style>
          <a:lnRef idx="2">
            <a:schemeClr val="dk1"/>
          </a:lnRef>
          <a:fillRef idx="0">
            <a:schemeClr val="dk1"/>
          </a:fillRef>
          <a:effectRef idx="1">
            <a:schemeClr val="dk1"/>
          </a:effectRef>
          <a:fontRef idx="minor">
            <a:schemeClr val="tx1"/>
          </a:fontRef>
        </p:style>
      </p:cxnSp>
      <p:cxnSp>
        <p:nvCxnSpPr>
          <p:cNvPr id="66" name="Connettore diritto 65">
            <a:extLst>
              <a:ext uri="{FF2B5EF4-FFF2-40B4-BE49-F238E27FC236}">
                <a16:creationId xmlns:a16="http://schemas.microsoft.com/office/drawing/2014/main" id="{0794081C-9AE7-1741-CC1A-7732140EB59A}"/>
              </a:ext>
            </a:extLst>
          </p:cNvPr>
          <p:cNvCxnSpPr>
            <a:cxnSpLocks/>
          </p:cNvCxnSpPr>
          <p:nvPr/>
        </p:nvCxnSpPr>
        <p:spPr>
          <a:xfrm>
            <a:off x="10275621" y="4558114"/>
            <a:ext cx="1563361" cy="0"/>
          </a:xfrm>
          <a:prstGeom prst="line">
            <a:avLst/>
          </a:prstGeom>
        </p:spPr>
        <p:style>
          <a:lnRef idx="2">
            <a:schemeClr val="dk1"/>
          </a:lnRef>
          <a:fillRef idx="0">
            <a:schemeClr val="dk1"/>
          </a:fillRef>
          <a:effectRef idx="1">
            <a:schemeClr val="dk1"/>
          </a:effectRef>
          <a:fontRef idx="minor">
            <a:schemeClr val="tx1"/>
          </a:fontRef>
        </p:style>
      </p:cxnSp>
      <p:cxnSp>
        <p:nvCxnSpPr>
          <p:cNvPr id="72" name="Connettore diritto 71">
            <a:extLst>
              <a:ext uri="{FF2B5EF4-FFF2-40B4-BE49-F238E27FC236}">
                <a16:creationId xmlns:a16="http://schemas.microsoft.com/office/drawing/2014/main" id="{114CD89F-7C6C-38A6-2265-076E939BA53C}"/>
              </a:ext>
            </a:extLst>
          </p:cNvPr>
          <p:cNvCxnSpPr>
            <a:cxnSpLocks/>
          </p:cNvCxnSpPr>
          <p:nvPr/>
        </p:nvCxnSpPr>
        <p:spPr>
          <a:xfrm>
            <a:off x="7953897" y="3066463"/>
            <a:ext cx="0" cy="1491651"/>
          </a:xfrm>
          <a:prstGeom prst="line">
            <a:avLst/>
          </a:prstGeom>
        </p:spPr>
        <p:style>
          <a:lnRef idx="2">
            <a:schemeClr val="dk1"/>
          </a:lnRef>
          <a:fillRef idx="0">
            <a:schemeClr val="dk1"/>
          </a:fillRef>
          <a:effectRef idx="1">
            <a:schemeClr val="dk1"/>
          </a:effectRef>
          <a:fontRef idx="minor">
            <a:schemeClr val="tx1"/>
          </a:fontRef>
        </p:style>
      </p:cxnSp>
      <p:cxnSp>
        <p:nvCxnSpPr>
          <p:cNvPr id="79" name="Connettore a gomito 78">
            <a:extLst>
              <a:ext uri="{FF2B5EF4-FFF2-40B4-BE49-F238E27FC236}">
                <a16:creationId xmlns:a16="http://schemas.microsoft.com/office/drawing/2014/main" id="{74E33EB7-3275-9158-356C-4787BED2AAF7}"/>
              </a:ext>
            </a:extLst>
          </p:cNvPr>
          <p:cNvCxnSpPr>
            <a:cxnSpLocks/>
          </p:cNvCxnSpPr>
          <p:nvPr/>
        </p:nvCxnSpPr>
        <p:spPr>
          <a:xfrm>
            <a:off x="9269309" y="4383423"/>
            <a:ext cx="1819622" cy="179496"/>
          </a:xfrm>
          <a:prstGeom prst="bentConnector3">
            <a:avLst>
              <a:gd name="adj1" fmla="val 99906"/>
            </a:avLst>
          </a:prstGeom>
        </p:spPr>
        <p:style>
          <a:lnRef idx="2">
            <a:schemeClr val="dk1"/>
          </a:lnRef>
          <a:fillRef idx="0">
            <a:schemeClr val="dk1"/>
          </a:fillRef>
          <a:effectRef idx="1">
            <a:schemeClr val="dk1"/>
          </a:effectRef>
          <a:fontRef idx="minor">
            <a:schemeClr val="tx1"/>
          </a:fontRef>
        </p:style>
      </p:cxnSp>
      <p:cxnSp>
        <p:nvCxnSpPr>
          <p:cNvPr id="90" name="Connettore diritto 89">
            <a:extLst>
              <a:ext uri="{FF2B5EF4-FFF2-40B4-BE49-F238E27FC236}">
                <a16:creationId xmlns:a16="http://schemas.microsoft.com/office/drawing/2014/main" id="{BCE0348A-CA59-D6DC-63D3-C253277B9D2C}"/>
              </a:ext>
            </a:extLst>
          </p:cNvPr>
          <p:cNvCxnSpPr>
            <a:cxnSpLocks/>
          </p:cNvCxnSpPr>
          <p:nvPr/>
        </p:nvCxnSpPr>
        <p:spPr>
          <a:xfrm>
            <a:off x="9279302" y="4276284"/>
            <a:ext cx="0" cy="119751"/>
          </a:xfrm>
          <a:prstGeom prst="line">
            <a:avLst/>
          </a:prstGeom>
        </p:spPr>
        <p:style>
          <a:lnRef idx="2">
            <a:schemeClr val="dk1"/>
          </a:lnRef>
          <a:fillRef idx="0">
            <a:schemeClr val="dk1"/>
          </a:fillRef>
          <a:effectRef idx="1">
            <a:schemeClr val="dk1"/>
          </a:effectRef>
          <a:fontRef idx="minor">
            <a:schemeClr val="tx1"/>
          </a:fontRef>
        </p:style>
      </p:cxnSp>
      <p:sp>
        <p:nvSpPr>
          <p:cNvPr id="94" name="Rettangolo con angoli arrotondati 93">
            <a:extLst>
              <a:ext uri="{FF2B5EF4-FFF2-40B4-BE49-F238E27FC236}">
                <a16:creationId xmlns:a16="http://schemas.microsoft.com/office/drawing/2014/main" id="{36C7AFFF-FA2E-5D14-5DB8-927482365C03}"/>
              </a:ext>
            </a:extLst>
          </p:cNvPr>
          <p:cNvSpPr/>
          <p:nvPr/>
        </p:nvSpPr>
        <p:spPr>
          <a:xfrm>
            <a:off x="3611219" y="1656817"/>
            <a:ext cx="1200814" cy="54964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2:</a:t>
            </a:r>
            <a:br>
              <a:rPr lang="en-US" sz="1000" noProof="0" dirty="0"/>
            </a:br>
            <a:r>
              <a:rPr lang="en-US" sz="1000" noProof="0" dirty="0"/>
              <a:t>In order 2.1,2.2</a:t>
            </a:r>
          </a:p>
        </p:txBody>
      </p:sp>
      <p:sp>
        <p:nvSpPr>
          <p:cNvPr id="102" name="Rettangolo con angoli arrotondati 101">
            <a:extLst>
              <a:ext uri="{FF2B5EF4-FFF2-40B4-BE49-F238E27FC236}">
                <a16:creationId xmlns:a16="http://schemas.microsoft.com/office/drawing/2014/main" id="{0E0F0C23-7D8D-B022-3CAA-EAAFF7A76E09}"/>
              </a:ext>
            </a:extLst>
          </p:cNvPr>
          <p:cNvSpPr/>
          <p:nvPr/>
        </p:nvSpPr>
        <p:spPr>
          <a:xfrm>
            <a:off x="10363772" y="1650682"/>
            <a:ext cx="1200814" cy="54964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000" noProof="0" dirty="0"/>
              <a:t>Plan 4:</a:t>
            </a:r>
            <a:br>
              <a:rPr lang="en-US" sz="1000" noProof="0" dirty="0"/>
            </a:br>
            <a:r>
              <a:rPr lang="en-US" sz="1000" noProof="0" dirty="0"/>
              <a:t>4.1 or 4.2</a:t>
            </a:r>
          </a:p>
        </p:txBody>
      </p:sp>
    </p:spTree>
    <p:extLst>
      <p:ext uri="{BB962C8B-B14F-4D97-AF65-F5344CB8AC3E}">
        <p14:creationId xmlns:p14="http://schemas.microsoft.com/office/powerpoint/2010/main" val="3653285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F4A5F34-C9DC-F728-681F-85B9CBE38970}"/>
              </a:ext>
            </a:extLst>
          </p:cNvPr>
          <p:cNvSpPr>
            <a:spLocks noGrp="1"/>
          </p:cNvSpPr>
          <p:nvPr>
            <p:ph type="title"/>
          </p:nvPr>
        </p:nvSpPr>
        <p:spPr/>
        <p:txBody>
          <a:bodyPr/>
          <a:lstStyle/>
          <a:p>
            <a:r>
              <a:rPr lang="en-US" noProof="0" dirty="0"/>
              <a:t>State transition</a:t>
            </a:r>
            <a:br>
              <a:rPr lang="en-US" noProof="0" dirty="0"/>
            </a:br>
            <a:r>
              <a:rPr lang="en-US" noProof="0" dirty="0"/>
              <a:t> networks</a:t>
            </a:r>
          </a:p>
        </p:txBody>
      </p:sp>
      <p:pic>
        <p:nvPicPr>
          <p:cNvPr id="5" name="Immagine 4">
            <a:extLst>
              <a:ext uri="{FF2B5EF4-FFF2-40B4-BE49-F238E27FC236}">
                <a16:creationId xmlns:a16="http://schemas.microsoft.com/office/drawing/2014/main" id="{CDB437A4-3345-1C26-1CD9-4E51B423F551}"/>
              </a:ext>
            </a:extLst>
          </p:cNvPr>
          <p:cNvPicPr>
            <a:picLocks noChangeAspect="1"/>
          </p:cNvPicPr>
          <p:nvPr/>
        </p:nvPicPr>
        <p:blipFill>
          <a:blip r:embed="rId2"/>
          <a:stretch>
            <a:fillRect/>
          </a:stretch>
        </p:blipFill>
        <p:spPr>
          <a:xfrm>
            <a:off x="6761018" y="352123"/>
            <a:ext cx="4718321" cy="615375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CasellaDiTesto 2">
            <a:extLst>
              <a:ext uri="{FF2B5EF4-FFF2-40B4-BE49-F238E27FC236}">
                <a16:creationId xmlns:a16="http://schemas.microsoft.com/office/drawing/2014/main" id="{D1B64D10-2710-F80E-43AE-8C5A73FCF50F}"/>
              </a:ext>
            </a:extLst>
          </p:cNvPr>
          <p:cNvSpPr txBox="1"/>
          <p:nvPr/>
        </p:nvSpPr>
        <p:spPr>
          <a:xfrm>
            <a:off x="1002687" y="2705363"/>
            <a:ext cx="184731" cy="369332"/>
          </a:xfrm>
          <a:prstGeom prst="rect">
            <a:avLst/>
          </a:prstGeom>
          <a:noFill/>
        </p:spPr>
        <p:txBody>
          <a:bodyPr wrap="none" rtlCol="0">
            <a:spAutoFit/>
          </a:bodyPr>
          <a:lstStyle/>
          <a:p>
            <a:endParaRPr lang="en-US" noProof="0" dirty="0"/>
          </a:p>
        </p:txBody>
      </p:sp>
      <p:sp>
        <p:nvSpPr>
          <p:cNvPr id="4" name="Segnaposto contenuto 2">
            <a:extLst>
              <a:ext uri="{FF2B5EF4-FFF2-40B4-BE49-F238E27FC236}">
                <a16:creationId xmlns:a16="http://schemas.microsoft.com/office/drawing/2014/main" id="{10A71B29-2204-9FAD-5FA5-397E101CB2C4}"/>
              </a:ext>
            </a:extLst>
          </p:cNvPr>
          <p:cNvSpPr txBox="1">
            <a:spLocks/>
          </p:cNvSpPr>
          <p:nvPr/>
        </p:nvSpPr>
        <p:spPr>
          <a:xfrm>
            <a:off x="1637694" y="3566161"/>
            <a:ext cx="4346896" cy="1358986"/>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None/>
            </a:pPr>
            <a:r>
              <a:rPr lang="en-US" noProof="0" dirty="0"/>
              <a:t>This is the STN related to the “Buy an item and record the expense “ HTA</a:t>
            </a:r>
          </a:p>
        </p:txBody>
      </p:sp>
    </p:spTree>
    <p:extLst>
      <p:ext uri="{BB962C8B-B14F-4D97-AF65-F5344CB8AC3E}">
        <p14:creationId xmlns:p14="http://schemas.microsoft.com/office/powerpoint/2010/main" val="30545541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BB3C54-2573-1893-1201-49A1E0AFA790}"/>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7A719F3F-18BA-085F-8FB2-6C30DC99C5FD}"/>
              </a:ext>
            </a:extLst>
          </p:cNvPr>
          <p:cNvSpPr>
            <a:spLocks noGrp="1"/>
          </p:cNvSpPr>
          <p:nvPr>
            <p:ph type="title"/>
          </p:nvPr>
        </p:nvSpPr>
        <p:spPr/>
        <p:txBody>
          <a:bodyPr/>
          <a:lstStyle/>
          <a:p>
            <a:r>
              <a:rPr lang="en-US" noProof="0" dirty="0"/>
              <a:t>State transition</a:t>
            </a:r>
            <a:br>
              <a:rPr lang="en-US" noProof="0" dirty="0"/>
            </a:br>
            <a:r>
              <a:rPr lang="en-US" noProof="0" dirty="0"/>
              <a:t> networks</a:t>
            </a:r>
          </a:p>
        </p:txBody>
      </p:sp>
      <p:sp>
        <p:nvSpPr>
          <p:cNvPr id="3" name="Segnaposto contenuto 2">
            <a:extLst>
              <a:ext uri="{FF2B5EF4-FFF2-40B4-BE49-F238E27FC236}">
                <a16:creationId xmlns:a16="http://schemas.microsoft.com/office/drawing/2014/main" id="{3B7F35B8-78B3-E8DB-81E0-03276AE75706}"/>
              </a:ext>
            </a:extLst>
          </p:cNvPr>
          <p:cNvSpPr txBox="1">
            <a:spLocks/>
          </p:cNvSpPr>
          <p:nvPr/>
        </p:nvSpPr>
        <p:spPr>
          <a:xfrm>
            <a:off x="1637694" y="3566161"/>
            <a:ext cx="4346896" cy="1358986"/>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None/>
            </a:pPr>
            <a:r>
              <a:rPr lang="en-US" noProof="0" dirty="0"/>
              <a:t>This is the STN related to the “Set a goal and buy the related item“ HTA</a:t>
            </a:r>
          </a:p>
        </p:txBody>
      </p:sp>
      <p:pic>
        <p:nvPicPr>
          <p:cNvPr id="8" name="Immagine 7">
            <a:extLst>
              <a:ext uri="{FF2B5EF4-FFF2-40B4-BE49-F238E27FC236}">
                <a16:creationId xmlns:a16="http://schemas.microsoft.com/office/drawing/2014/main" id="{CB3A6611-0566-4AFD-5180-0F11417C697C}"/>
              </a:ext>
            </a:extLst>
          </p:cNvPr>
          <p:cNvPicPr>
            <a:picLocks noChangeAspect="1"/>
          </p:cNvPicPr>
          <p:nvPr/>
        </p:nvPicPr>
        <p:blipFill>
          <a:blip r:embed="rId2"/>
          <a:stretch>
            <a:fillRect/>
          </a:stretch>
        </p:blipFill>
        <p:spPr>
          <a:xfrm>
            <a:off x="6618856" y="197003"/>
            <a:ext cx="4895262" cy="641509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1591813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AD48D2-7D8A-3433-EB5D-3B333218E0FE}"/>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00D8E17D-EDA0-E575-528E-41850B72E7E9}"/>
              </a:ext>
            </a:extLst>
          </p:cNvPr>
          <p:cNvSpPr>
            <a:spLocks noGrp="1"/>
          </p:cNvSpPr>
          <p:nvPr>
            <p:ph type="title"/>
          </p:nvPr>
        </p:nvSpPr>
        <p:spPr/>
        <p:txBody>
          <a:bodyPr/>
          <a:lstStyle/>
          <a:p>
            <a:r>
              <a:rPr lang="en-US" noProof="0" dirty="0"/>
              <a:t>State transition networks</a:t>
            </a:r>
          </a:p>
        </p:txBody>
      </p:sp>
      <p:pic>
        <p:nvPicPr>
          <p:cNvPr id="6" name="Immagine 5">
            <a:extLst>
              <a:ext uri="{FF2B5EF4-FFF2-40B4-BE49-F238E27FC236}">
                <a16:creationId xmlns:a16="http://schemas.microsoft.com/office/drawing/2014/main" id="{FBC8747B-7B01-77B8-5B42-8CEC01080E3D}"/>
              </a:ext>
            </a:extLst>
          </p:cNvPr>
          <p:cNvPicPr>
            <a:picLocks noChangeAspect="1"/>
          </p:cNvPicPr>
          <p:nvPr/>
        </p:nvPicPr>
        <p:blipFill>
          <a:blip r:embed="rId2"/>
          <a:stretch>
            <a:fillRect/>
          </a:stretch>
        </p:blipFill>
        <p:spPr>
          <a:xfrm>
            <a:off x="1913084" y="1874517"/>
            <a:ext cx="8855510" cy="466242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Segnaposto contenuto 2">
            <a:extLst>
              <a:ext uri="{FF2B5EF4-FFF2-40B4-BE49-F238E27FC236}">
                <a16:creationId xmlns:a16="http://schemas.microsoft.com/office/drawing/2014/main" id="{3BD9521A-5877-1124-4D5F-B8B09DD48421}"/>
              </a:ext>
            </a:extLst>
          </p:cNvPr>
          <p:cNvSpPr txBox="1">
            <a:spLocks/>
          </p:cNvSpPr>
          <p:nvPr/>
        </p:nvSpPr>
        <p:spPr>
          <a:xfrm>
            <a:off x="3381217" y="1338129"/>
            <a:ext cx="5919244" cy="53638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None/>
            </a:pPr>
            <a:r>
              <a:rPr lang="en-US" noProof="0" dirty="0"/>
              <a:t>This is the STN related to the “Extinguish a debt“ HTA</a:t>
            </a:r>
          </a:p>
        </p:txBody>
      </p:sp>
    </p:spTree>
    <p:extLst>
      <p:ext uri="{BB962C8B-B14F-4D97-AF65-F5344CB8AC3E}">
        <p14:creationId xmlns:p14="http://schemas.microsoft.com/office/powerpoint/2010/main" val="29690187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228E927-BF80-CFE1-0E6E-61BB7B559FE6}"/>
              </a:ext>
            </a:extLst>
          </p:cNvPr>
          <p:cNvSpPr>
            <a:spLocks noGrp="1"/>
          </p:cNvSpPr>
          <p:nvPr>
            <p:ph type="title"/>
          </p:nvPr>
        </p:nvSpPr>
        <p:spPr/>
        <p:txBody>
          <a:bodyPr/>
          <a:lstStyle/>
          <a:p>
            <a:r>
              <a:rPr lang="en-US" noProof="0" dirty="0"/>
              <a:t>Conclusion analysis</a:t>
            </a:r>
          </a:p>
        </p:txBody>
      </p:sp>
      <p:sp>
        <p:nvSpPr>
          <p:cNvPr id="3" name="Segnaposto contenuto 2">
            <a:extLst>
              <a:ext uri="{FF2B5EF4-FFF2-40B4-BE49-F238E27FC236}">
                <a16:creationId xmlns:a16="http://schemas.microsoft.com/office/drawing/2014/main" id="{AA00CA53-51A4-C311-83AB-34479E08995F}"/>
              </a:ext>
            </a:extLst>
          </p:cNvPr>
          <p:cNvSpPr>
            <a:spLocks noGrp="1"/>
          </p:cNvSpPr>
          <p:nvPr>
            <p:ph idx="1"/>
          </p:nvPr>
        </p:nvSpPr>
        <p:spPr>
          <a:xfrm>
            <a:off x="1251678" y="2063751"/>
            <a:ext cx="10178322" cy="3815842"/>
          </a:xfrm>
        </p:spPr>
        <p:txBody>
          <a:bodyPr/>
          <a:lstStyle/>
          <a:p>
            <a:pPr marL="0" indent="0">
              <a:buNone/>
            </a:pPr>
            <a:r>
              <a:rPr lang="en-US" noProof="0" dirty="0"/>
              <a:t>In conclusion, the analysis indicates a clear user need for a comprehensive and goal-oriented financial tool. </a:t>
            </a:r>
          </a:p>
          <a:p>
            <a:pPr marL="0" indent="0">
              <a:buNone/>
            </a:pPr>
            <a:r>
              <a:rPr lang="en-US" noProof="0" dirty="0"/>
              <a:t>The main features to include are:</a:t>
            </a:r>
          </a:p>
          <a:p>
            <a:r>
              <a:rPr lang="en-US" noProof="0" dirty="0"/>
              <a:t>Rewarding goals</a:t>
            </a:r>
          </a:p>
          <a:p>
            <a:r>
              <a:rPr lang="en-US" noProof="0" dirty="0"/>
              <a:t>Debts and credits handling</a:t>
            </a:r>
          </a:p>
          <a:p>
            <a:r>
              <a:rPr lang="en-US" noProof="0" dirty="0"/>
              <a:t>Listing of transactions</a:t>
            </a:r>
          </a:p>
          <a:p>
            <a:r>
              <a:rPr lang="en-US" noProof="0" dirty="0"/>
              <a:t>Handling of multiple accounts</a:t>
            </a:r>
          </a:p>
          <a:p>
            <a:r>
              <a:rPr lang="en-US" noProof="0" dirty="0"/>
              <a:t>Clear visualization of data</a:t>
            </a:r>
          </a:p>
        </p:txBody>
      </p:sp>
    </p:spTree>
    <p:extLst>
      <p:ext uri="{BB962C8B-B14F-4D97-AF65-F5344CB8AC3E}">
        <p14:creationId xmlns:p14="http://schemas.microsoft.com/office/powerpoint/2010/main" val="13300720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D6FFBE1-A88D-426D-3C10-029CDAA06AFF}"/>
              </a:ext>
            </a:extLst>
          </p:cNvPr>
          <p:cNvSpPr>
            <a:spLocks noGrp="1"/>
          </p:cNvSpPr>
          <p:nvPr>
            <p:ph type="title"/>
          </p:nvPr>
        </p:nvSpPr>
        <p:spPr/>
        <p:txBody>
          <a:bodyPr/>
          <a:lstStyle/>
          <a:p>
            <a:r>
              <a:rPr lang="en-US" noProof="0" dirty="0"/>
              <a:t>Prototype 0 - mockups</a:t>
            </a:r>
          </a:p>
        </p:txBody>
      </p:sp>
      <p:sp>
        <p:nvSpPr>
          <p:cNvPr id="3" name="Segnaposto contenuto 2">
            <a:extLst>
              <a:ext uri="{FF2B5EF4-FFF2-40B4-BE49-F238E27FC236}">
                <a16:creationId xmlns:a16="http://schemas.microsoft.com/office/drawing/2014/main" id="{9EC0BB4A-E5BC-031A-4D45-6203060991F2}"/>
              </a:ext>
            </a:extLst>
          </p:cNvPr>
          <p:cNvSpPr>
            <a:spLocks noGrp="1"/>
          </p:cNvSpPr>
          <p:nvPr>
            <p:ph idx="1"/>
          </p:nvPr>
        </p:nvSpPr>
        <p:spPr>
          <a:xfrm>
            <a:off x="1251678" y="1181948"/>
            <a:ext cx="10178322" cy="692569"/>
          </a:xfrm>
        </p:spPr>
        <p:txBody>
          <a:bodyPr>
            <a:normAutofit fontScale="92500" lnSpcReduction="10000"/>
          </a:bodyPr>
          <a:lstStyle/>
          <a:p>
            <a:pPr marL="0" indent="0">
              <a:buNone/>
            </a:pPr>
            <a:r>
              <a:rPr lang="en-US" noProof="0" dirty="0"/>
              <a:t>For our first prototype, we realized some mockups of the different screens to be realized in the application. Here are some of them.</a:t>
            </a:r>
          </a:p>
        </p:txBody>
      </p:sp>
      <p:pic>
        <p:nvPicPr>
          <p:cNvPr id="5" name="Immagine 4">
            <a:extLst>
              <a:ext uri="{FF2B5EF4-FFF2-40B4-BE49-F238E27FC236}">
                <a16:creationId xmlns:a16="http://schemas.microsoft.com/office/drawing/2014/main" id="{3BBDEE16-86A1-630F-C086-1DA1474D07ED}"/>
              </a:ext>
            </a:extLst>
          </p:cNvPr>
          <p:cNvPicPr>
            <a:picLocks noChangeAspect="1"/>
          </p:cNvPicPr>
          <p:nvPr/>
        </p:nvPicPr>
        <p:blipFill>
          <a:blip r:embed="rId2"/>
          <a:stretch>
            <a:fillRect/>
          </a:stretch>
        </p:blipFill>
        <p:spPr>
          <a:xfrm>
            <a:off x="1344814" y="2065866"/>
            <a:ext cx="5062759" cy="4276255"/>
          </a:xfrm>
          <a:prstGeom prst="roundRect">
            <a:avLst>
              <a:gd name="adj" fmla="val 5329"/>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Immagine 6">
            <a:extLst>
              <a:ext uri="{FF2B5EF4-FFF2-40B4-BE49-F238E27FC236}">
                <a16:creationId xmlns:a16="http://schemas.microsoft.com/office/drawing/2014/main" id="{4636C32B-F808-64CF-3BD8-85539A1F75FB}"/>
              </a:ext>
            </a:extLst>
          </p:cNvPr>
          <p:cNvPicPr>
            <a:picLocks noChangeAspect="1"/>
          </p:cNvPicPr>
          <p:nvPr/>
        </p:nvPicPr>
        <p:blipFill>
          <a:blip r:embed="rId3"/>
          <a:stretch>
            <a:fillRect/>
          </a:stretch>
        </p:blipFill>
        <p:spPr>
          <a:xfrm>
            <a:off x="6752427" y="2065865"/>
            <a:ext cx="4562116" cy="4276255"/>
          </a:xfrm>
          <a:prstGeom prst="roundRect">
            <a:avLst>
              <a:gd name="adj" fmla="val 3995"/>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Segnaposto contenuto 2">
            <a:extLst>
              <a:ext uri="{FF2B5EF4-FFF2-40B4-BE49-F238E27FC236}">
                <a16:creationId xmlns:a16="http://schemas.microsoft.com/office/drawing/2014/main" id="{198394FA-56F5-84C0-7ADA-82000140E0CA}"/>
              </a:ext>
            </a:extLst>
          </p:cNvPr>
          <p:cNvSpPr txBox="1">
            <a:spLocks/>
          </p:cNvSpPr>
          <p:nvPr/>
        </p:nvSpPr>
        <p:spPr>
          <a:xfrm>
            <a:off x="5057998" y="1711108"/>
            <a:ext cx="1522002" cy="447039"/>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b="1" noProof="0" dirty="0"/>
              <a:t>Dashboard</a:t>
            </a:r>
          </a:p>
        </p:txBody>
      </p:sp>
      <p:sp>
        <p:nvSpPr>
          <p:cNvPr id="9" name="Segnaposto contenuto 2">
            <a:extLst>
              <a:ext uri="{FF2B5EF4-FFF2-40B4-BE49-F238E27FC236}">
                <a16:creationId xmlns:a16="http://schemas.microsoft.com/office/drawing/2014/main" id="{288B3A34-962F-79CC-9F69-D16DF24C1156}"/>
              </a:ext>
            </a:extLst>
          </p:cNvPr>
          <p:cNvSpPr txBox="1">
            <a:spLocks/>
          </p:cNvSpPr>
          <p:nvPr/>
        </p:nvSpPr>
        <p:spPr>
          <a:xfrm>
            <a:off x="8839902" y="1711108"/>
            <a:ext cx="2561710" cy="447039"/>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b="1" noProof="0" dirty="0"/>
              <a:t>Transactions screen</a:t>
            </a:r>
          </a:p>
        </p:txBody>
      </p:sp>
    </p:spTree>
    <p:extLst>
      <p:ext uri="{BB962C8B-B14F-4D97-AF65-F5344CB8AC3E}">
        <p14:creationId xmlns:p14="http://schemas.microsoft.com/office/powerpoint/2010/main" val="41143828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D53E4BA-2477-0F0B-3CF0-E646A14823FB}"/>
              </a:ext>
            </a:extLst>
          </p:cNvPr>
          <p:cNvSpPr>
            <a:spLocks noGrp="1"/>
          </p:cNvSpPr>
          <p:nvPr>
            <p:ph type="title"/>
          </p:nvPr>
        </p:nvSpPr>
        <p:spPr>
          <a:xfrm>
            <a:off x="1251678" y="382385"/>
            <a:ext cx="10178322" cy="790569"/>
          </a:xfrm>
        </p:spPr>
        <p:txBody>
          <a:bodyPr>
            <a:normAutofit fontScale="90000"/>
          </a:bodyPr>
          <a:lstStyle/>
          <a:p>
            <a:r>
              <a:rPr lang="en-US" noProof="0" dirty="0"/>
              <a:t>Prototype 0 - mockups</a:t>
            </a:r>
          </a:p>
        </p:txBody>
      </p:sp>
      <p:pic>
        <p:nvPicPr>
          <p:cNvPr id="5" name="Immagine 4">
            <a:extLst>
              <a:ext uri="{FF2B5EF4-FFF2-40B4-BE49-F238E27FC236}">
                <a16:creationId xmlns:a16="http://schemas.microsoft.com/office/drawing/2014/main" id="{E8DA3D68-A117-2C10-E6F7-9E0433592203}"/>
              </a:ext>
            </a:extLst>
          </p:cNvPr>
          <p:cNvPicPr>
            <a:picLocks noChangeAspect="1"/>
          </p:cNvPicPr>
          <p:nvPr/>
        </p:nvPicPr>
        <p:blipFill>
          <a:blip r:embed="rId2"/>
          <a:stretch>
            <a:fillRect/>
          </a:stretch>
        </p:blipFill>
        <p:spPr>
          <a:xfrm>
            <a:off x="2285895" y="1977812"/>
            <a:ext cx="3110349" cy="4599547"/>
          </a:xfrm>
          <a:prstGeom prst="roundRect">
            <a:avLst>
              <a:gd name="adj" fmla="val 7085"/>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Immagine 6">
            <a:extLst>
              <a:ext uri="{FF2B5EF4-FFF2-40B4-BE49-F238E27FC236}">
                <a16:creationId xmlns:a16="http://schemas.microsoft.com/office/drawing/2014/main" id="{2A656CB3-4019-1FF9-0FD6-6C2E782F1678}"/>
              </a:ext>
            </a:extLst>
          </p:cNvPr>
          <p:cNvPicPr>
            <a:picLocks noChangeAspect="1"/>
          </p:cNvPicPr>
          <p:nvPr/>
        </p:nvPicPr>
        <p:blipFill>
          <a:blip r:embed="rId3"/>
          <a:stretch>
            <a:fillRect/>
          </a:stretch>
        </p:blipFill>
        <p:spPr>
          <a:xfrm>
            <a:off x="6096000" y="1977812"/>
            <a:ext cx="4932852" cy="4587238"/>
          </a:xfrm>
          <a:prstGeom prst="roundRect">
            <a:avLst>
              <a:gd name="adj" fmla="val 4855"/>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0" name="Segnaposto contenuto 2">
            <a:extLst>
              <a:ext uri="{FF2B5EF4-FFF2-40B4-BE49-F238E27FC236}">
                <a16:creationId xmlns:a16="http://schemas.microsoft.com/office/drawing/2014/main" id="{B442981A-38B6-882C-4E73-48890814E9C7}"/>
              </a:ext>
            </a:extLst>
          </p:cNvPr>
          <p:cNvSpPr txBox="1">
            <a:spLocks/>
          </p:cNvSpPr>
          <p:nvPr/>
        </p:nvSpPr>
        <p:spPr>
          <a:xfrm>
            <a:off x="2716619" y="1530773"/>
            <a:ext cx="2364408" cy="447039"/>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b="1" noProof="0" dirty="0"/>
              <a:t>Objectives screen</a:t>
            </a:r>
          </a:p>
        </p:txBody>
      </p:sp>
      <p:sp>
        <p:nvSpPr>
          <p:cNvPr id="11" name="Segnaposto contenuto 2">
            <a:extLst>
              <a:ext uri="{FF2B5EF4-FFF2-40B4-BE49-F238E27FC236}">
                <a16:creationId xmlns:a16="http://schemas.microsoft.com/office/drawing/2014/main" id="{A89B86F7-494E-2598-B4A1-A94D95AD6E38}"/>
              </a:ext>
            </a:extLst>
          </p:cNvPr>
          <p:cNvSpPr txBox="1">
            <a:spLocks/>
          </p:cNvSpPr>
          <p:nvPr/>
        </p:nvSpPr>
        <p:spPr>
          <a:xfrm>
            <a:off x="6509603" y="1530773"/>
            <a:ext cx="4105645" cy="447039"/>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b="1" noProof="0" dirty="0"/>
              <a:t>Objectives management screen</a:t>
            </a:r>
          </a:p>
        </p:txBody>
      </p:sp>
    </p:spTree>
    <p:extLst>
      <p:ext uri="{BB962C8B-B14F-4D97-AF65-F5344CB8AC3E}">
        <p14:creationId xmlns:p14="http://schemas.microsoft.com/office/powerpoint/2010/main" val="4232593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693D48E-B2D6-E309-6515-00BE232D508B}"/>
              </a:ext>
            </a:extLst>
          </p:cNvPr>
          <p:cNvSpPr>
            <a:spLocks noGrp="1"/>
          </p:cNvSpPr>
          <p:nvPr>
            <p:ph type="title"/>
          </p:nvPr>
        </p:nvSpPr>
        <p:spPr/>
        <p:txBody>
          <a:bodyPr/>
          <a:lstStyle/>
          <a:p>
            <a:r>
              <a:rPr lang="en-US" noProof="0" dirty="0"/>
              <a:t>EXPERT EVALUATION - HEURISTIC EVALUATION</a:t>
            </a:r>
          </a:p>
        </p:txBody>
      </p:sp>
      <p:graphicFrame>
        <p:nvGraphicFramePr>
          <p:cNvPr id="4" name="Segnaposto contenuto 3">
            <a:extLst>
              <a:ext uri="{FF2B5EF4-FFF2-40B4-BE49-F238E27FC236}">
                <a16:creationId xmlns:a16="http://schemas.microsoft.com/office/drawing/2014/main" id="{6FE2A1CC-05CD-97D6-3846-4B511C685DB8}"/>
              </a:ext>
            </a:extLst>
          </p:cNvPr>
          <p:cNvGraphicFramePr>
            <a:graphicFrameLocks noGrp="1"/>
          </p:cNvGraphicFramePr>
          <p:nvPr>
            <p:ph idx="1"/>
            <p:extLst>
              <p:ext uri="{D42A27DB-BD31-4B8C-83A1-F6EECF244321}">
                <p14:modId xmlns:p14="http://schemas.microsoft.com/office/powerpoint/2010/main" val="460605446"/>
              </p:ext>
            </p:extLst>
          </p:nvPr>
        </p:nvGraphicFramePr>
        <p:xfrm>
          <a:off x="1109891" y="2630055"/>
          <a:ext cx="10468305" cy="3845560"/>
        </p:xfrm>
        <a:graphic>
          <a:graphicData uri="http://schemas.openxmlformats.org/drawingml/2006/table">
            <a:tbl>
              <a:tblPr firstRow="1" bandRow="1">
                <a:tableStyleId>{5C22544A-7EE6-4342-B048-85BDC9FD1C3A}</a:tableStyleId>
              </a:tblPr>
              <a:tblGrid>
                <a:gridCol w="2617076">
                  <a:extLst>
                    <a:ext uri="{9D8B030D-6E8A-4147-A177-3AD203B41FA5}">
                      <a16:colId xmlns:a16="http://schemas.microsoft.com/office/drawing/2014/main" val="985273784"/>
                    </a:ext>
                  </a:extLst>
                </a:gridCol>
                <a:gridCol w="2617076">
                  <a:extLst>
                    <a:ext uri="{9D8B030D-6E8A-4147-A177-3AD203B41FA5}">
                      <a16:colId xmlns:a16="http://schemas.microsoft.com/office/drawing/2014/main" val="534938094"/>
                    </a:ext>
                  </a:extLst>
                </a:gridCol>
                <a:gridCol w="1697397">
                  <a:extLst>
                    <a:ext uri="{9D8B030D-6E8A-4147-A177-3AD203B41FA5}">
                      <a16:colId xmlns:a16="http://schemas.microsoft.com/office/drawing/2014/main" val="3662124243"/>
                    </a:ext>
                  </a:extLst>
                </a:gridCol>
                <a:gridCol w="3536756">
                  <a:extLst>
                    <a:ext uri="{9D8B030D-6E8A-4147-A177-3AD203B41FA5}">
                      <a16:colId xmlns:a16="http://schemas.microsoft.com/office/drawing/2014/main" val="1570700851"/>
                    </a:ext>
                  </a:extLst>
                </a:gridCol>
              </a:tblGrid>
              <a:tr h="370840">
                <a:tc>
                  <a:txBody>
                    <a:bodyPr/>
                    <a:lstStyle/>
                    <a:p>
                      <a:pPr algn="ctr"/>
                      <a:r>
                        <a:rPr lang="en-US" noProof="0" dirty="0"/>
                        <a:t>Frame</a:t>
                      </a:r>
                    </a:p>
                  </a:txBody>
                  <a:tcPr/>
                </a:tc>
                <a:tc>
                  <a:txBody>
                    <a:bodyPr/>
                    <a:lstStyle/>
                    <a:p>
                      <a:pPr algn="ctr"/>
                      <a:r>
                        <a:rPr lang="en-US" noProof="0" dirty="0"/>
                        <a:t>Heuristic violated</a:t>
                      </a:r>
                    </a:p>
                  </a:txBody>
                  <a:tcPr/>
                </a:tc>
                <a:tc>
                  <a:txBody>
                    <a:bodyPr/>
                    <a:lstStyle/>
                    <a:p>
                      <a:pPr algn="ctr"/>
                      <a:r>
                        <a:rPr lang="en-US" noProof="0" dirty="0"/>
                        <a:t>Severity</a:t>
                      </a:r>
                    </a:p>
                  </a:txBody>
                  <a:tcPr/>
                </a:tc>
                <a:tc>
                  <a:txBody>
                    <a:bodyPr/>
                    <a:lstStyle/>
                    <a:p>
                      <a:pPr algn="ctr"/>
                      <a:r>
                        <a:rPr lang="en-US" noProof="0" dirty="0"/>
                        <a:t>Description / Comment</a:t>
                      </a:r>
                    </a:p>
                  </a:txBody>
                  <a:tcPr/>
                </a:tc>
                <a:extLst>
                  <a:ext uri="{0D108BD9-81ED-4DB2-BD59-A6C34878D82A}">
                    <a16:rowId xmlns:a16="http://schemas.microsoft.com/office/drawing/2014/main" val="1763139258"/>
                  </a:ext>
                </a:extLst>
              </a:tr>
              <a:tr h="370840">
                <a:tc>
                  <a:txBody>
                    <a:bodyPr/>
                    <a:lstStyle/>
                    <a:p>
                      <a:pPr algn="ctr"/>
                      <a:r>
                        <a:rPr lang="en-US" noProof="0" dirty="0"/>
                        <a:t>Transactions</a:t>
                      </a:r>
                    </a:p>
                  </a:txBody>
                  <a:tcPr anchor="ctr"/>
                </a:tc>
                <a:tc>
                  <a:txBody>
                    <a:bodyPr/>
                    <a:lstStyle/>
                    <a:p>
                      <a:pPr algn="ctr"/>
                      <a:r>
                        <a:rPr lang="en-US" noProof="0" dirty="0"/>
                        <a:t>Match between system and real word</a:t>
                      </a:r>
                    </a:p>
                  </a:txBody>
                  <a:tcPr anchor="ctr"/>
                </a:tc>
                <a:tc>
                  <a:txBody>
                    <a:bodyPr/>
                    <a:lstStyle/>
                    <a:p>
                      <a:pPr algn="ctr"/>
                      <a:r>
                        <a:rPr lang="en-US" noProof="0" dirty="0"/>
                        <a:t>4</a:t>
                      </a:r>
                    </a:p>
                  </a:txBody>
                  <a:tcPr anchor="ctr"/>
                </a:tc>
                <a:tc>
                  <a:txBody>
                    <a:bodyPr/>
                    <a:lstStyle/>
                    <a:p>
                      <a:pPr algn="ctr"/>
                      <a:r>
                        <a:rPr lang="en-US" noProof="0" dirty="0"/>
                        <a:t>Days with transactions lack clear visual cues, such as dots or highlights. Users must click randomly to find transactions, which does not meet real-world expectations of calendar design. </a:t>
                      </a:r>
                    </a:p>
                  </a:txBody>
                  <a:tcPr anchor="ctr"/>
                </a:tc>
                <a:extLst>
                  <a:ext uri="{0D108BD9-81ED-4DB2-BD59-A6C34878D82A}">
                    <a16:rowId xmlns:a16="http://schemas.microsoft.com/office/drawing/2014/main" val="1439402128"/>
                  </a:ext>
                </a:extLst>
              </a:tr>
              <a:tr h="370840">
                <a:tc>
                  <a:txBody>
                    <a:bodyPr/>
                    <a:lstStyle/>
                    <a:p>
                      <a:pPr algn="ctr"/>
                      <a:r>
                        <a:rPr lang="en-US" noProof="0" dirty="0"/>
                        <a:t>Categories</a:t>
                      </a:r>
                    </a:p>
                  </a:txBody>
                  <a:tcPr anchor="ctr"/>
                </a:tc>
                <a:tc>
                  <a:txBody>
                    <a:bodyPr/>
                    <a:lstStyle/>
                    <a:p>
                      <a:pPr algn="ctr"/>
                      <a:r>
                        <a:rPr lang="en-US" noProof="0" dirty="0"/>
                        <a:t>User Control and Freedom</a:t>
                      </a:r>
                    </a:p>
                  </a:txBody>
                  <a:tcPr anchor="ctr"/>
                </a:tc>
                <a:tc>
                  <a:txBody>
                    <a:bodyPr/>
                    <a:lstStyle/>
                    <a:p>
                      <a:pPr algn="ctr"/>
                      <a:r>
                        <a:rPr lang="en-US" noProof="0" dirty="0"/>
                        <a:t>4</a:t>
                      </a:r>
                    </a:p>
                  </a:txBody>
                  <a:tcPr anchor="ctr"/>
                </a:tc>
                <a:tc>
                  <a:txBody>
                    <a:bodyPr/>
                    <a:lstStyle/>
                    <a:p>
                      <a:pPr algn="ctr"/>
                      <a:r>
                        <a:rPr lang="en-US" noProof="0" dirty="0"/>
                        <a:t>No visible options to edit or delete existing categories. Users cannot modify incorrect category names or remove unused categories, which severely limits their control over the financial organization system.</a:t>
                      </a:r>
                    </a:p>
                  </a:txBody>
                  <a:tcPr anchor="ctr"/>
                </a:tc>
                <a:extLst>
                  <a:ext uri="{0D108BD9-81ED-4DB2-BD59-A6C34878D82A}">
                    <a16:rowId xmlns:a16="http://schemas.microsoft.com/office/drawing/2014/main" val="1337216366"/>
                  </a:ext>
                </a:extLst>
              </a:tr>
            </a:tbl>
          </a:graphicData>
        </a:graphic>
      </p:graphicFrame>
      <p:sp>
        <p:nvSpPr>
          <p:cNvPr id="5" name="Segnaposto contenuto 2">
            <a:extLst>
              <a:ext uri="{FF2B5EF4-FFF2-40B4-BE49-F238E27FC236}">
                <a16:creationId xmlns:a16="http://schemas.microsoft.com/office/drawing/2014/main" id="{CB5F7237-1365-4466-9E9D-550163A37917}"/>
              </a:ext>
            </a:extLst>
          </p:cNvPr>
          <p:cNvSpPr txBox="1">
            <a:spLocks/>
          </p:cNvSpPr>
          <p:nvPr/>
        </p:nvSpPr>
        <p:spPr>
          <a:xfrm>
            <a:off x="1251678" y="1806263"/>
            <a:ext cx="10178322" cy="678384"/>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noProof="0" dirty="0"/>
              <a:t>We asked an expert to conduct heuristic evaluation on our prototype 0. Here are some of the more severe issues surfaced from the results.</a:t>
            </a:r>
          </a:p>
        </p:txBody>
      </p:sp>
    </p:spTree>
    <p:extLst>
      <p:ext uri="{BB962C8B-B14F-4D97-AF65-F5344CB8AC3E}">
        <p14:creationId xmlns:p14="http://schemas.microsoft.com/office/powerpoint/2010/main" val="2147647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BB17E0A-D042-7A6D-FA58-9C84196711B6}"/>
              </a:ext>
            </a:extLst>
          </p:cNvPr>
          <p:cNvSpPr>
            <a:spLocks noGrp="1"/>
          </p:cNvSpPr>
          <p:nvPr>
            <p:ph type="title"/>
          </p:nvPr>
        </p:nvSpPr>
        <p:spPr/>
        <p:txBody>
          <a:bodyPr/>
          <a:lstStyle/>
          <a:p>
            <a:r>
              <a:rPr lang="en-US" noProof="0" dirty="0"/>
              <a:t>Introduction</a:t>
            </a:r>
          </a:p>
        </p:txBody>
      </p:sp>
      <p:sp>
        <p:nvSpPr>
          <p:cNvPr id="3" name="Segnaposto contenuto 2">
            <a:extLst>
              <a:ext uri="{FF2B5EF4-FFF2-40B4-BE49-F238E27FC236}">
                <a16:creationId xmlns:a16="http://schemas.microsoft.com/office/drawing/2014/main" id="{00D96EDE-FCC3-E2A5-B00B-5E0B6A021167}"/>
              </a:ext>
            </a:extLst>
          </p:cNvPr>
          <p:cNvSpPr>
            <a:spLocks noGrp="1"/>
          </p:cNvSpPr>
          <p:nvPr>
            <p:ph idx="1"/>
          </p:nvPr>
        </p:nvSpPr>
        <p:spPr>
          <a:xfrm>
            <a:off x="1308828" y="2298701"/>
            <a:ext cx="10178322" cy="3593591"/>
          </a:xfrm>
        </p:spPr>
        <p:txBody>
          <a:bodyPr/>
          <a:lstStyle/>
          <a:p>
            <a:pPr marL="0" indent="0">
              <a:buNone/>
            </a:pPr>
            <a:r>
              <a:rPr lang="en-US" noProof="0" dirty="0" err="1"/>
              <a:t>Budgify</a:t>
            </a:r>
            <a:r>
              <a:rPr lang="en-US" noProof="0" dirty="0"/>
              <a:t> is your all-in-one personal finance companion designed to make managing money both effective and engaging. </a:t>
            </a:r>
          </a:p>
          <a:p>
            <a:pPr marL="0" indent="0">
              <a:buNone/>
            </a:pPr>
            <a:endParaRPr lang="en-US" noProof="0" dirty="0"/>
          </a:p>
          <a:p>
            <a:pPr marL="0" indent="0">
              <a:buNone/>
            </a:pPr>
            <a:r>
              <a:rPr lang="en-US" noProof="0" dirty="0"/>
              <a:t>With </a:t>
            </a:r>
            <a:r>
              <a:rPr lang="en-US" noProof="0" dirty="0" err="1"/>
              <a:t>Budgify</a:t>
            </a:r>
            <a:r>
              <a:rPr lang="en-US" noProof="0" dirty="0"/>
              <a:t>, you can effortlessly track expenses by recording every transaction, set financial goals to stay motivated, and manage loans with ease.</a:t>
            </a:r>
          </a:p>
          <a:p>
            <a:pPr marL="0" indent="0">
              <a:buNone/>
            </a:pPr>
            <a:endParaRPr lang="en-US" noProof="0" dirty="0"/>
          </a:p>
          <a:p>
            <a:pPr marL="0" indent="0">
              <a:buNone/>
            </a:pPr>
            <a:r>
              <a:rPr lang="en-US" noProof="0" dirty="0"/>
              <a:t>What sets </a:t>
            </a:r>
            <a:r>
              <a:rPr lang="en-US" noProof="0" dirty="0" err="1"/>
              <a:t>Budgify</a:t>
            </a:r>
            <a:r>
              <a:rPr lang="en-US" noProof="0" dirty="0"/>
              <a:t> apart is its leveling system that turns budgeting into a rewarding experience. You can earn points by completing tasks to earn rewards as you use the app.</a:t>
            </a:r>
          </a:p>
        </p:txBody>
      </p:sp>
    </p:spTree>
    <p:extLst>
      <p:ext uri="{BB962C8B-B14F-4D97-AF65-F5344CB8AC3E}">
        <p14:creationId xmlns:p14="http://schemas.microsoft.com/office/powerpoint/2010/main" val="11602549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CAB5BAE-4EA8-8491-682C-66C88A00E1C0}"/>
              </a:ext>
            </a:extLst>
          </p:cNvPr>
          <p:cNvSpPr>
            <a:spLocks noGrp="1"/>
          </p:cNvSpPr>
          <p:nvPr>
            <p:ph type="title"/>
          </p:nvPr>
        </p:nvSpPr>
        <p:spPr/>
        <p:txBody>
          <a:bodyPr/>
          <a:lstStyle/>
          <a:p>
            <a:r>
              <a:rPr lang="en-US" noProof="0" dirty="0"/>
              <a:t>EXPERT EVALUATION - HEURISTIC EVALUATION</a:t>
            </a:r>
          </a:p>
        </p:txBody>
      </p:sp>
      <p:graphicFrame>
        <p:nvGraphicFramePr>
          <p:cNvPr id="4" name="Segnaposto contenuto 3">
            <a:extLst>
              <a:ext uri="{FF2B5EF4-FFF2-40B4-BE49-F238E27FC236}">
                <a16:creationId xmlns:a16="http://schemas.microsoft.com/office/drawing/2014/main" id="{705F7997-0AC6-2FDC-83BC-9689301C9871}"/>
              </a:ext>
            </a:extLst>
          </p:cNvPr>
          <p:cNvGraphicFramePr>
            <a:graphicFrameLocks/>
          </p:cNvGraphicFramePr>
          <p:nvPr>
            <p:extLst>
              <p:ext uri="{D42A27DB-BD31-4B8C-83A1-F6EECF244321}">
                <p14:modId xmlns:p14="http://schemas.microsoft.com/office/powerpoint/2010/main" val="2019435847"/>
              </p:ext>
            </p:extLst>
          </p:nvPr>
        </p:nvGraphicFramePr>
        <p:xfrm>
          <a:off x="1109891" y="2630055"/>
          <a:ext cx="10468305" cy="2748280"/>
        </p:xfrm>
        <a:graphic>
          <a:graphicData uri="http://schemas.openxmlformats.org/drawingml/2006/table">
            <a:tbl>
              <a:tblPr firstRow="1" bandRow="1">
                <a:tableStyleId>{5C22544A-7EE6-4342-B048-85BDC9FD1C3A}</a:tableStyleId>
              </a:tblPr>
              <a:tblGrid>
                <a:gridCol w="2617076">
                  <a:extLst>
                    <a:ext uri="{9D8B030D-6E8A-4147-A177-3AD203B41FA5}">
                      <a16:colId xmlns:a16="http://schemas.microsoft.com/office/drawing/2014/main" val="985273784"/>
                    </a:ext>
                  </a:extLst>
                </a:gridCol>
                <a:gridCol w="2617076">
                  <a:extLst>
                    <a:ext uri="{9D8B030D-6E8A-4147-A177-3AD203B41FA5}">
                      <a16:colId xmlns:a16="http://schemas.microsoft.com/office/drawing/2014/main" val="534938094"/>
                    </a:ext>
                  </a:extLst>
                </a:gridCol>
                <a:gridCol w="1697397">
                  <a:extLst>
                    <a:ext uri="{9D8B030D-6E8A-4147-A177-3AD203B41FA5}">
                      <a16:colId xmlns:a16="http://schemas.microsoft.com/office/drawing/2014/main" val="3662124243"/>
                    </a:ext>
                  </a:extLst>
                </a:gridCol>
                <a:gridCol w="3536756">
                  <a:extLst>
                    <a:ext uri="{9D8B030D-6E8A-4147-A177-3AD203B41FA5}">
                      <a16:colId xmlns:a16="http://schemas.microsoft.com/office/drawing/2014/main" val="1570700851"/>
                    </a:ext>
                  </a:extLst>
                </a:gridCol>
              </a:tblGrid>
              <a:tr h="370840">
                <a:tc>
                  <a:txBody>
                    <a:bodyPr/>
                    <a:lstStyle/>
                    <a:p>
                      <a:pPr algn="ctr"/>
                      <a:r>
                        <a:rPr lang="en-US" noProof="0" dirty="0"/>
                        <a:t>Frame</a:t>
                      </a:r>
                    </a:p>
                  </a:txBody>
                  <a:tcPr/>
                </a:tc>
                <a:tc>
                  <a:txBody>
                    <a:bodyPr/>
                    <a:lstStyle/>
                    <a:p>
                      <a:pPr algn="ctr"/>
                      <a:r>
                        <a:rPr lang="en-US" noProof="0" dirty="0"/>
                        <a:t>Heuristic violated</a:t>
                      </a:r>
                    </a:p>
                  </a:txBody>
                  <a:tcPr/>
                </a:tc>
                <a:tc>
                  <a:txBody>
                    <a:bodyPr/>
                    <a:lstStyle/>
                    <a:p>
                      <a:pPr algn="ctr"/>
                      <a:r>
                        <a:rPr lang="en-US" noProof="0" dirty="0"/>
                        <a:t>Severity</a:t>
                      </a:r>
                    </a:p>
                  </a:txBody>
                  <a:tcPr/>
                </a:tc>
                <a:tc>
                  <a:txBody>
                    <a:bodyPr/>
                    <a:lstStyle/>
                    <a:p>
                      <a:pPr algn="ctr"/>
                      <a:r>
                        <a:rPr lang="en-US" noProof="0" dirty="0"/>
                        <a:t>Description / Comment</a:t>
                      </a:r>
                    </a:p>
                  </a:txBody>
                  <a:tcPr/>
                </a:tc>
                <a:extLst>
                  <a:ext uri="{0D108BD9-81ED-4DB2-BD59-A6C34878D82A}">
                    <a16:rowId xmlns:a16="http://schemas.microsoft.com/office/drawing/2014/main" val="1763139258"/>
                  </a:ext>
                </a:extLst>
              </a:tr>
              <a:tr h="370840">
                <a:tc>
                  <a:txBody>
                    <a:bodyPr/>
                    <a:lstStyle/>
                    <a:p>
                      <a:pPr algn="ctr"/>
                      <a:r>
                        <a:rPr lang="en-US" noProof="0" dirty="0"/>
                        <a:t>Transactions</a:t>
                      </a:r>
                    </a:p>
                  </a:txBody>
                  <a:tcPr anchor="ctr"/>
                </a:tc>
                <a:tc>
                  <a:txBody>
                    <a:bodyPr/>
                    <a:lstStyle/>
                    <a:p>
                      <a:pPr algn="ctr"/>
                      <a:r>
                        <a:rPr lang="en-US" noProof="0" dirty="0"/>
                        <a:t>Help Users Recognize, Diagnose, and Recover from Errors</a:t>
                      </a:r>
                    </a:p>
                  </a:txBody>
                  <a:tcPr anchor="ctr"/>
                </a:tc>
                <a:tc>
                  <a:txBody>
                    <a:bodyPr/>
                    <a:lstStyle/>
                    <a:p>
                      <a:pPr algn="ctr"/>
                      <a:r>
                        <a:rPr lang="en-US" noProof="0" dirty="0"/>
                        <a:t>3</a:t>
                      </a:r>
                    </a:p>
                  </a:txBody>
                  <a:tcPr anchor="ctr"/>
                </a:tc>
                <a:tc>
                  <a:txBody>
                    <a:bodyPr/>
                    <a:lstStyle/>
                    <a:p>
                      <a:pPr algn="ctr"/>
                      <a:r>
                        <a:rPr lang="en-US" noProof="0" dirty="0"/>
                        <a:t>Selecting a date with no transactions must show an empty list with a feedback (e.g., "No transactions on this day"). Otherwise, users may assume a technical error. </a:t>
                      </a:r>
                    </a:p>
                  </a:txBody>
                  <a:tcPr anchor="ctr"/>
                </a:tc>
                <a:extLst>
                  <a:ext uri="{0D108BD9-81ED-4DB2-BD59-A6C34878D82A}">
                    <a16:rowId xmlns:a16="http://schemas.microsoft.com/office/drawing/2014/main" val="1439402128"/>
                  </a:ext>
                </a:extLst>
              </a:tr>
              <a:tr h="370840">
                <a:tc>
                  <a:txBody>
                    <a:bodyPr/>
                    <a:lstStyle/>
                    <a:p>
                      <a:pPr algn="ctr"/>
                      <a:r>
                        <a:rPr lang="en-US" noProof="0" dirty="0"/>
                        <a:t>All Interfaces </a:t>
                      </a:r>
                    </a:p>
                  </a:txBody>
                  <a:tcPr anchor="ctr"/>
                </a:tc>
                <a:tc>
                  <a:txBody>
                    <a:bodyPr/>
                    <a:lstStyle/>
                    <a:p>
                      <a:pPr algn="ctr"/>
                      <a:r>
                        <a:rPr lang="en-US" noProof="0" dirty="0"/>
                        <a:t>Help &amp; Documentation</a:t>
                      </a:r>
                    </a:p>
                  </a:txBody>
                  <a:tcPr anchor="ctr"/>
                </a:tc>
                <a:tc>
                  <a:txBody>
                    <a:bodyPr/>
                    <a:lstStyle/>
                    <a:p>
                      <a:pPr algn="ctr"/>
                      <a:r>
                        <a:rPr lang="en-US" noProof="0" dirty="0"/>
                        <a:t>3</a:t>
                      </a:r>
                    </a:p>
                  </a:txBody>
                  <a:tcPr anchor="ctr"/>
                </a:tc>
                <a:tc>
                  <a:txBody>
                    <a:bodyPr/>
                    <a:lstStyle/>
                    <a:p>
                      <a:pPr algn="ctr"/>
                      <a:r>
                        <a:rPr lang="en-US" noProof="0" dirty="0"/>
                        <a:t>There is a lack of contextual help and onboarding for first-time users. </a:t>
                      </a:r>
                    </a:p>
                  </a:txBody>
                  <a:tcPr anchor="ctr"/>
                </a:tc>
                <a:extLst>
                  <a:ext uri="{0D108BD9-81ED-4DB2-BD59-A6C34878D82A}">
                    <a16:rowId xmlns:a16="http://schemas.microsoft.com/office/drawing/2014/main" val="1337216366"/>
                  </a:ext>
                </a:extLst>
              </a:tr>
            </a:tbl>
          </a:graphicData>
        </a:graphic>
      </p:graphicFrame>
    </p:spTree>
    <p:extLst>
      <p:ext uri="{BB962C8B-B14F-4D97-AF65-F5344CB8AC3E}">
        <p14:creationId xmlns:p14="http://schemas.microsoft.com/office/powerpoint/2010/main" val="8713210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422CD8-755A-1382-232C-5983507017A2}"/>
            </a:ext>
          </a:extLst>
        </p:cNvPr>
        <p:cNvGrpSpPr/>
        <p:nvPr/>
      </p:nvGrpSpPr>
      <p:grpSpPr>
        <a:xfrm>
          <a:off x="0" y="0"/>
          <a:ext cx="0" cy="0"/>
          <a:chOff x="0" y="0"/>
          <a:chExt cx="0" cy="0"/>
        </a:xfrm>
      </p:grpSpPr>
      <p:pic>
        <p:nvPicPr>
          <p:cNvPr id="7" name="Immagine 6">
            <a:extLst>
              <a:ext uri="{FF2B5EF4-FFF2-40B4-BE49-F238E27FC236}">
                <a16:creationId xmlns:a16="http://schemas.microsoft.com/office/drawing/2014/main" id="{EB68A947-0176-9CB6-6CFD-EF5DF8ACA7C1}"/>
              </a:ext>
            </a:extLst>
          </p:cNvPr>
          <p:cNvPicPr>
            <a:picLocks noChangeAspect="1"/>
          </p:cNvPicPr>
          <p:nvPr/>
        </p:nvPicPr>
        <p:blipFill>
          <a:blip r:embed="rId2"/>
          <a:stretch>
            <a:fillRect/>
          </a:stretch>
        </p:blipFill>
        <p:spPr>
          <a:xfrm>
            <a:off x="5317605" y="1122876"/>
            <a:ext cx="2461224" cy="5506989"/>
          </a:xfrm>
          <a:prstGeom prst="roundRect">
            <a:avLst>
              <a:gd name="adj" fmla="val 4116"/>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 name="Immagine 3">
            <a:extLst>
              <a:ext uri="{FF2B5EF4-FFF2-40B4-BE49-F238E27FC236}">
                <a16:creationId xmlns:a16="http://schemas.microsoft.com/office/drawing/2014/main" id="{364BBE4C-EEF3-5D7D-4241-1B6604A0B7ED}"/>
              </a:ext>
            </a:extLst>
          </p:cNvPr>
          <p:cNvPicPr>
            <a:picLocks noChangeAspect="1"/>
          </p:cNvPicPr>
          <p:nvPr/>
        </p:nvPicPr>
        <p:blipFill>
          <a:blip r:embed="rId3"/>
          <a:stretch>
            <a:fillRect/>
          </a:stretch>
        </p:blipFill>
        <p:spPr>
          <a:xfrm>
            <a:off x="8023184" y="1146852"/>
            <a:ext cx="2461224" cy="5483013"/>
          </a:xfrm>
          <a:prstGeom prst="roundRect">
            <a:avLst>
              <a:gd name="adj" fmla="val 3352"/>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itolo 1">
            <a:extLst>
              <a:ext uri="{FF2B5EF4-FFF2-40B4-BE49-F238E27FC236}">
                <a16:creationId xmlns:a16="http://schemas.microsoft.com/office/drawing/2014/main" id="{0483ED0A-C2F4-0DED-4240-0138F26506E8}"/>
              </a:ext>
            </a:extLst>
          </p:cNvPr>
          <p:cNvSpPr>
            <a:spLocks noGrp="1"/>
          </p:cNvSpPr>
          <p:nvPr>
            <p:ph type="title"/>
          </p:nvPr>
        </p:nvSpPr>
        <p:spPr/>
        <p:txBody>
          <a:bodyPr/>
          <a:lstStyle/>
          <a:p>
            <a:r>
              <a:rPr lang="en-US" noProof="0" dirty="0"/>
              <a:t>EXPERT EVALUATION - HEURISTIC EVALUATION</a:t>
            </a:r>
          </a:p>
        </p:txBody>
      </p:sp>
      <p:sp>
        <p:nvSpPr>
          <p:cNvPr id="5" name="Segnaposto contenuto 2">
            <a:extLst>
              <a:ext uri="{FF2B5EF4-FFF2-40B4-BE49-F238E27FC236}">
                <a16:creationId xmlns:a16="http://schemas.microsoft.com/office/drawing/2014/main" id="{3F8C33BC-831C-8256-8E92-452A133B9592}"/>
              </a:ext>
            </a:extLst>
          </p:cNvPr>
          <p:cNvSpPr txBox="1">
            <a:spLocks/>
          </p:cNvSpPr>
          <p:nvPr/>
        </p:nvSpPr>
        <p:spPr>
          <a:xfrm>
            <a:off x="1296055" y="1874517"/>
            <a:ext cx="3660624" cy="2262355"/>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noProof="0" dirty="0"/>
              <a:t>All the issues were promptly fixed. Here are the final screens related to the previously shown issues, with the implemented fixes. In particular:</a:t>
            </a:r>
          </a:p>
        </p:txBody>
      </p:sp>
      <p:sp>
        <p:nvSpPr>
          <p:cNvPr id="14" name="Ovale 13">
            <a:extLst>
              <a:ext uri="{FF2B5EF4-FFF2-40B4-BE49-F238E27FC236}">
                <a16:creationId xmlns:a16="http://schemas.microsoft.com/office/drawing/2014/main" id="{6CF0D40B-B190-D641-5A82-78549F457211}"/>
              </a:ext>
            </a:extLst>
          </p:cNvPr>
          <p:cNvSpPr/>
          <p:nvPr/>
        </p:nvSpPr>
        <p:spPr>
          <a:xfrm>
            <a:off x="5706391" y="3152923"/>
            <a:ext cx="1075873" cy="552154"/>
          </a:xfrm>
          <a:prstGeom prst="ellipse">
            <a:avLst/>
          </a:prstGeom>
          <a:noFill/>
          <a:ln>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Segnaposto contenuto 2">
            <a:extLst>
              <a:ext uri="{FF2B5EF4-FFF2-40B4-BE49-F238E27FC236}">
                <a16:creationId xmlns:a16="http://schemas.microsoft.com/office/drawing/2014/main" id="{C1C46D12-1962-C3F6-016E-1659B32F4743}"/>
              </a:ext>
            </a:extLst>
          </p:cNvPr>
          <p:cNvSpPr txBox="1">
            <a:spLocks/>
          </p:cNvSpPr>
          <p:nvPr/>
        </p:nvSpPr>
        <p:spPr>
          <a:xfrm>
            <a:off x="1251678" y="3852306"/>
            <a:ext cx="3541039" cy="2262355"/>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r>
              <a:rPr lang="en-US" noProof="0" dirty="0"/>
              <a:t>The transactions screen now features an indication on the days that contain transactions</a:t>
            </a:r>
          </a:p>
          <a:p>
            <a:r>
              <a:rPr lang="en-US" noProof="0" dirty="0"/>
              <a:t>Categories can be edited and deleted, and it is clearly stated how to do so</a:t>
            </a:r>
          </a:p>
        </p:txBody>
      </p:sp>
      <p:sp>
        <p:nvSpPr>
          <p:cNvPr id="16" name="Ovale 15">
            <a:extLst>
              <a:ext uri="{FF2B5EF4-FFF2-40B4-BE49-F238E27FC236}">
                <a16:creationId xmlns:a16="http://schemas.microsoft.com/office/drawing/2014/main" id="{CF32E3C7-95B1-D590-3635-4E8003DBC7A0}"/>
              </a:ext>
            </a:extLst>
          </p:cNvPr>
          <p:cNvSpPr/>
          <p:nvPr/>
        </p:nvSpPr>
        <p:spPr>
          <a:xfrm>
            <a:off x="8548072" y="2262704"/>
            <a:ext cx="1370411" cy="357878"/>
          </a:xfrm>
          <a:prstGeom prst="ellipse">
            <a:avLst/>
          </a:prstGeom>
          <a:noFill/>
          <a:ln>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18" name="Immagine 17">
            <a:extLst>
              <a:ext uri="{FF2B5EF4-FFF2-40B4-BE49-F238E27FC236}">
                <a16:creationId xmlns:a16="http://schemas.microsoft.com/office/drawing/2014/main" id="{3FD80452-F116-E3F1-F780-37F61C4C7852}"/>
              </a:ext>
            </a:extLst>
          </p:cNvPr>
          <p:cNvPicPr>
            <a:picLocks noChangeAspect="1"/>
          </p:cNvPicPr>
          <p:nvPr/>
        </p:nvPicPr>
        <p:blipFill>
          <a:blip r:embed="rId4"/>
          <a:stretch>
            <a:fillRect/>
          </a:stretch>
        </p:blipFill>
        <p:spPr>
          <a:xfrm>
            <a:off x="9591741" y="3673186"/>
            <a:ext cx="2237212" cy="1466451"/>
          </a:xfrm>
          <a:prstGeom prst="rect">
            <a:avLst/>
          </a:prstGeom>
          <a:effectLst>
            <a:outerShdw blurRad="50800" dist="38100" dir="8100000" algn="tr" rotWithShape="0">
              <a:prstClr val="black">
                <a:alpha val="40000"/>
              </a:prstClr>
            </a:outerShdw>
          </a:effectLst>
        </p:spPr>
      </p:pic>
      <p:cxnSp>
        <p:nvCxnSpPr>
          <p:cNvPr id="25" name="Connettore curvo 24">
            <a:extLst>
              <a:ext uri="{FF2B5EF4-FFF2-40B4-BE49-F238E27FC236}">
                <a16:creationId xmlns:a16="http://schemas.microsoft.com/office/drawing/2014/main" id="{D8DC2CBF-E043-D09F-FD84-CCD3723FC178}"/>
              </a:ext>
            </a:extLst>
          </p:cNvPr>
          <p:cNvCxnSpPr>
            <a:cxnSpLocks/>
          </p:cNvCxnSpPr>
          <p:nvPr/>
        </p:nvCxnSpPr>
        <p:spPr>
          <a:xfrm>
            <a:off x="9899565" y="2927121"/>
            <a:ext cx="1169687" cy="746063"/>
          </a:xfrm>
          <a:prstGeom prst="curvedConnector3">
            <a:avLst>
              <a:gd name="adj1" fmla="val 100140"/>
            </a:avLst>
          </a:prstGeom>
          <a:ln>
            <a:solidFill>
              <a:srgbClr val="FF00FF"/>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146853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E32D4F-9D73-7071-C9AD-5A4B0F1AA647}"/>
            </a:ext>
          </a:extLst>
        </p:cNvPr>
        <p:cNvGrpSpPr/>
        <p:nvPr/>
      </p:nvGrpSpPr>
      <p:grpSpPr>
        <a:xfrm>
          <a:off x="0" y="0"/>
          <a:ext cx="0" cy="0"/>
          <a:chOff x="0" y="0"/>
          <a:chExt cx="0" cy="0"/>
        </a:xfrm>
      </p:grpSpPr>
      <p:pic>
        <p:nvPicPr>
          <p:cNvPr id="10" name="Immagine 9">
            <a:extLst>
              <a:ext uri="{FF2B5EF4-FFF2-40B4-BE49-F238E27FC236}">
                <a16:creationId xmlns:a16="http://schemas.microsoft.com/office/drawing/2014/main" id="{9BA0D8D9-4E1D-4101-E9DE-5787ABE2A685}"/>
              </a:ext>
            </a:extLst>
          </p:cNvPr>
          <p:cNvPicPr>
            <a:picLocks noChangeAspect="1"/>
          </p:cNvPicPr>
          <p:nvPr/>
        </p:nvPicPr>
        <p:blipFill>
          <a:blip r:embed="rId2"/>
          <a:stretch>
            <a:fillRect/>
          </a:stretch>
        </p:blipFill>
        <p:spPr>
          <a:xfrm>
            <a:off x="8876103" y="1129771"/>
            <a:ext cx="2458128" cy="5502153"/>
          </a:xfrm>
          <a:prstGeom prst="roundRect">
            <a:avLst>
              <a:gd name="adj" fmla="val 4128"/>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 name="Immagine 3">
            <a:extLst>
              <a:ext uri="{FF2B5EF4-FFF2-40B4-BE49-F238E27FC236}">
                <a16:creationId xmlns:a16="http://schemas.microsoft.com/office/drawing/2014/main" id="{3C5D9963-8A8D-56D0-FD29-E015C7161E2E}"/>
              </a:ext>
            </a:extLst>
          </p:cNvPr>
          <p:cNvPicPr>
            <a:picLocks noChangeAspect="1"/>
          </p:cNvPicPr>
          <p:nvPr/>
        </p:nvPicPr>
        <p:blipFill>
          <a:blip r:embed="rId3"/>
          <a:stretch>
            <a:fillRect/>
          </a:stretch>
        </p:blipFill>
        <p:spPr>
          <a:xfrm>
            <a:off x="5762413" y="1126138"/>
            <a:ext cx="2456161" cy="5502153"/>
          </a:xfrm>
          <a:prstGeom prst="roundRect">
            <a:avLst>
              <a:gd name="adj" fmla="val 3759"/>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itolo 1">
            <a:extLst>
              <a:ext uri="{FF2B5EF4-FFF2-40B4-BE49-F238E27FC236}">
                <a16:creationId xmlns:a16="http://schemas.microsoft.com/office/drawing/2014/main" id="{E45C461E-B1F6-C085-46CF-2A09903B1662}"/>
              </a:ext>
            </a:extLst>
          </p:cNvPr>
          <p:cNvSpPr>
            <a:spLocks noGrp="1"/>
          </p:cNvSpPr>
          <p:nvPr>
            <p:ph type="title"/>
          </p:nvPr>
        </p:nvSpPr>
        <p:spPr/>
        <p:txBody>
          <a:bodyPr/>
          <a:lstStyle/>
          <a:p>
            <a:r>
              <a:rPr lang="en-US" noProof="0" dirty="0"/>
              <a:t>EXPERT EVALUATION - HEURISTIC EVALUATION</a:t>
            </a:r>
          </a:p>
        </p:txBody>
      </p:sp>
      <p:sp>
        <p:nvSpPr>
          <p:cNvPr id="15" name="Segnaposto contenuto 2">
            <a:extLst>
              <a:ext uri="{FF2B5EF4-FFF2-40B4-BE49-F238E27FC236}">
                <a16:creationId xmlns:a16="http://schemas.microsoft.com/office/drawing/2014/main" id="{13512129-5C5C-B951-6346-7E428E92A24A}"/>
              </a:ext>
            </a:extLst>
          </p:cNvPr>
          <p:cNvSpPr txBox="1">
            <a:spLocks/>
          </p:cNvSpPr>
          <p:nvPr/>
        </p:nvSpPr>
        <p:spPr>
          <a:xfrm>
            <a:off x="1251678" y="2735316"/>
            <a:ext cx="3541039" cy="271324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r>
              <a:rPr lang="en-US" noProof="0" dirty="0"/>
              <a:t>When selecting a day with no transactions, a message is displayed</a:t>
            </a:r>
          </a:p>
          <a:p>
            <a:r>
              <a:rPr lang="en-US" noProof="0" dirty="0"/>
              <a:t>In several interfaces, there is now a message the informs the user of the functionality of said interface; this should help first-time users</a:t>
            </a:r>
          </a:p>
        </p:txBody>
      </p:sp>
      <p:sp>
        <p:nvSpPr>
          <p:cNvPr id="16" name="Ovale 15">
            <a:extLst>
              <a:ext uri="{FF2B5EF4-FFF2-40B4-BE49-F238E27FC236}">
                <a16:creationId xmlns:a16="http://schemas.microsoft.com/office/drawing/2014/main" id="{99D839A5-C8CC-E37F-EB5E-287386F6DD0F}"/>
              </a:ext>
            </a:extLst>
          </p:cNvPr>
          <p:cNvSpPr/>
          <p:nvPr/>
        </p:nvSpPr>
        <p:spPr>
          <a:xfrm>
            <a:off x="5823791" y="4539245"/>
            <a:ext cx="1370411" cy="357878"/>
          </a:xfrm>
          <a:prstGeom prst="ellipse">
            <a:avLst/>
          </a:prstGeom>
          <a:noFill/>
          <a:ln>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Ovale 8">
            <a:extLst>
              <a:ext uri="{FF2B5EF4-FFF2-40B4-BE49-F238E27FC236}">
                <a16:creationId xmlns:a16="http://schemas.microsoft.com/office/drawing/2014/main" id="{6BF9825A-7766-E54F-DAA9-DC7831E75BC0}"/>
              </a:ext>
            </a:extLst>
          </p:cNvPr>
          <p:cNvSpPr/>
          <p:nvPr/>
        </p:nvSpPr>
        <p:spPr>
          <a:xfrm>
            <a:off x="8937402" y="1954527"/>
            <a:ext cx="2335530" cy="403994"/>
          </a:xfrm>
          <a:prstGeom prst="ellipse">
            <a:avLst/>
          </a:prstGeom>
          <a:noFill/>
          <a:ln>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1315128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C3F02FD-0E4E-C4D2-807A-E83F04701BD2}"/>
              </a:ext>
            </a:extLst>
          </p:cNvPr>
          <p:cNvSpPr>
            <a:spLocks noGrp="1"/>
          </p:cNvSpPr>
          <p:nvPr>
            <p:ph type="title"/>
          </p:nvPr>
        </p:nvSpPr>
        <p:spPr/>
        <p:txBody>
          <a:bodyPr/>
          <a:lstStyle/>
          <a:p>
            <a:r>
              <a:rPr lang="en-US" noProof="0" dirty="0"/>
              <a:t>USER EVALUATION – think aloud</a:t>
            </a:r>
          </a:p>
        </p:txBody>
      </p:sp>
      <p:sp>
        <p:nvSpPr>
          <p:cNvPr id="3" name="Segnaposto contenuto 2">
            <a:extLst>
              <a:ext uri="{FF2B5EF4-FFF2-40B4-BE49-F238E27FC236}">
                <a16:creationId xmlns:a16="http://schemas.microsoft.com/office/drawing/2014/main" id="{BAE8E15D-087B-0B97-36E4-6063C3663F70}"/>
              </a:ext>
            </a:extLst>
          </p:cNvPr>
          <p:cNvSpPr>
            <a:spLocks noGrp="1"/>
          </p:cNvSpPr>
          <p:nvPr>
            <p:ph idx="1"/>
          </p:nvPr>
        </p:nvSpPr>
        <p:spPr>
          <a:xfrm>
            <a:off x="1251678" y="2404007"/>
            <a:ext cx="10178322" cy="3593591"/>
          </a:xfrm>
        </p:spPr>
        <p:txBody>
          <a:bodyPr/>
          <a:lstStyle/>
          <a:p>
            <a:pPr marL="0" indent="0">
              <a:buNone/>
            </a:pPr>
            <a:r>
              <a:rPr lang="en-US" noProof="0" dirty="0"/>
              <a:t>We conducted a think aloud evaluation, asking users to perform the following tasks:</a:t>
            </a:r>
          </a:p>
          <a:p>
            <a:r>
              <a:rPr lang="en-US" noProof="0" dirty="0"/>
              <a:t>Add a transaction</a:t>
            </a:r>
          </a:p>
          <a:p>
            <a:r>
              <a:rPr lang="en-US" noProof="0" dirty="0"/>
              <a:t>Set a PIN for secure access</a:t>
            </a:r>
          </a:p>
          <a:p>
            <a:r>
              <a:rPr lang="en-US" noProof="0" dirty="0"/>
              <a:t>Set a goal, mark it as reached and check your stats</a:t>
            </a:r>
          </a:p>
          <a:p>
            <a:endParaRPr lang="en-US" noProof="0" dirty="0"/>
          </a:p>
          <a:p>
            <a:pPr marL="0" indent="0">
              <a:buNone/>
            </a:pPr>
            <a:r>
              <a:rPr lang="en-US" noProof="0" dirty="0"/>
              <a:t>The first two tasks were performed fairly easily. Thanks to the icons, the add button and the settings button were located quickly and from there the interaction continued as expected, with users inserting details for the addition of the transaction and for the setting of the PIN code.</a:t>
            </a:r>
          </a:p>
          <a:p>
            <a:pPr marL="0" indent="0">
              <a:buNone/>
            </a:pPr>
            <a:endParaRPr lang="en-US" noProof="0" dirty="0"/>
          </a:p>
        </p:txBody>
      </p:sp>
      <p:sp>
        <p:nvSpPr>
          <p:cNvPr id="4" name="Segnaposto contenuto 2">
            <a:extLst>
              <a:ext uri="{FF2B5EF4-FFF2-40B4-BE49-F238E27FC236}">
                <a16:creationId xmlns:a16="http://schemas.microsoft.com/office/drawing/2014/main" id="{D121C0D5-2EA5-0E2F-DEE1-5A79A3B2E376}"/>
              </a:ext>
            </a:extLst>
          </p:cNvPr>
          <p:cNvSpPr txBox="1">
            <a:spLocks/>
          </p:cNvSpPr>
          <p:nvPr/>
        </p:nvSpPr>
        <p:spPr>
          <a:xfrm>
            <a:off x="1251678" y="4453993"/>
            <a:ext cx="10178322" cy="1673825"/>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None/>
            </a:pPr>
            <a:endParaRPr lang="en-US" noProof="0" dirty="0"/>
          </a:p>
        </p:txBody>
      </p:sp>
    </p:spTree>
    <p:extLst>
      <p:ext uri="{BB962C8B-B14F-4D97-AF65-F5344CB8AC3E}">
        <p14:creationId xmlns:p14="http://schemas.microsoft.com/office/powerpoint/2010/main" val="17503199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A296C5-326B-2CA3-E849-47B840D36F8A}"/>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B2C9EA23-EAE3-36FB-B727-3699F970D2E9}"/>
              </a:ext>
            </a:extLst>
          </p:cNvPr>
          <p:cNvSpPr>
            <a:spLocks noGrp="1"/>
          </p:cNvSpPr>
          <p:nvPr>
            <p:ph type="title"/>
          </p:nvPr>
        </p:nvSpPr>
        <p:spPr/>
        <p:txBody>
          <a:bodyPr/>
          <a:lstStyle/>
          <a:p>
            <a:r>
              <a:rPr lang="en-US" noProof="0" dirty="0"/>
              <a:t>USER EVALUATION – think aloud</a:t>
            </a:r>
          </a:p>
        </p:txBody>
      </p:sp>
      <p:sp>
        <p:nvSpPr>
          <p:cNvPr id="3" name="Segnaposto contenuto 2">
            <a:extLst>
              <a:ext uri="{FF2B5EF4-FFF2-40B4-BE49-F238E27FC236}">
                <a16:creationId xmlns:a16="http://schemas.microsoft.com/office/drawing/2014/main" id="{1ECCC4C9-A1D1-2CFB-188D-D912FF477914}"/>
              </a:ext>
            </a:extLst>
          </p:cNvPr>
          <p:cNvSpPr>
            <a:spLocks noGrp="1"/>
          </p:cNvSpPr>
          <p:nvPr>
            <p:ph idx="1"/>
          </p:nvPr>
        </p:nvSpPr>
        <p:spPr>
          <a:xfrm>
            <a:off x="1300479" y="2318705"/>
            <a:ext cx="6498708" cy="3238501"/>
          </a:xfrm>
        </p:spPr>
        <p:txBody>
          <a:bodyPr>
            <a:normAutofit/>
          </a:bodyPr>
          <a:lstStyle/>
          <a:p>
            <a:pPr marL="0" indent="0">
              <a:buNone/>
            </a:pPr>
            <a:r>
              <a:rPr lang="en-US" noProof="0" dirty="0"/>
              <a:t>While conducting evaluation of the third task, we noticed that users had trouble locating the stats page, which is in the same section as the goals.</a:t>
            </a:r>
          </a:p>
          <a:p>
            <a:pPr marL="0" indent="0">
              <a:buNone/>
            </a:pPr>
            <a:r>
              <a:rPr lang="en-US" noProof="0" dirty="0"/>
              <a:t>Therefore, we decide to rename objectives to «goals» and to rename the Objectives section to «Goals &amp; Stats» to make it clearer.</a:t>
            </a:r>
          </a:p>
          <a:p>
            <a:pPr marL="0" indent="0">
              <a:buNone/>
            </a:pPr>
            <a:r>
              <a:rPr lang="en-US" noProof="0" dirty="0"/>
              <a:t>While doing this we also added stats related to loans.</a:t>
            </a:r>
          </a:p>
        </p:txBody>
      </p:sp>
      <p:sp>
        <p:nvSpPr>
          <p:cNvPr id="4" name="Segnaposto contenuto 2">
            <a:extLst>
              <a:ext uri="{FF2B5EF4-FFF2-40B4-BE49-F238E27FC236}">
                <a16:creationId xmlns:a16="http://schemas.microsoft.com/office/drawing/2014/main" id="{02D5BD86-5466-FF7F-C886-125F81865168}"/>
              </a:ext>
            </a:extLst>
          </p:cNvPr>
          <p:cNvSpPr txBox="1">
            <a:spLocks/>
          </p:cNvSpPr>
          <p:nvPr/>
        </p:nvSpPr>
        <p:spPr>
          <a:xfrm>
            <a:off x="1251678" y="4453993"/>
            <a:ext cx="10178322" cy="1673825"/>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None/>
            </a:pPr>
            <a:endParaRPr lang="en-US" noProof="0" dirty="0"/>
          </a:p>
        </p:txBody>
      </p:sp>
      <p:pic>
        <p:nvPicPr>
          <p:cNvPr id="10" name="Immagine 9">
            <a:extLst>
              <a:ext uri="{FF2B5EF4-FFF2-40B4-BE49-F238E27FC236}">
                <a16:creationId xmlns:a16="http://schemas.microsoft.com/office/drawing/2014/main" id="{4D20AADC-6BA3-C31B-D56D-882B7339D373}"/>
              </a:ext>
            </a:extLst>
          </p:cNvPr>
          <p:cNvPicPr>
            <a:picLocks noChangeAspect="1"/>
          </p:cNvPicPr>
          <p:nvPr/>
        </p:nvPicPr>
        <p:blipFill>
          <a:blip r:embed="rId2"/>
          <a:stretch>
            <a:fillRect/>
          </a:stretch>
        </p:blipFill>
        <p:spPr>
          <a:xfrm>
            <a:off x="8433495" y="1195803"/>
            <a:ext cx="2458026" cy="5484306"/>
          </a:xfrm>
          <a:prstGeom prst="roundRect">
            <a:avLst>
              <a:gd name="adj" fmla="val 3225"/>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4562675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6B5D6D6-1CEF-DC35-DDCC-E2EDCB81586E}"/>
              </a:ext>
            </a:extLst>
          </p:cNvPr>
          <p:cNvSpPr>
            <a:spLocks noGrp="1"/>
          </p:cNvSpPr>
          <p:nvPr>
            <p:ph type="title"/>
          </p:nvPr>
        </p:nvSpPr>
        <p:spPr/>
        <p:txBody>
          <a:bodyPr/>
          <a:lstStyle/>
          <a:p>
            <a:r>
              <a:rPr lang="en-US" noProof="0" dirty="0"/>
              <a:t>USER EVALUATION – controlled experiment</a:t>
            </a:r>
          </a:p>
        </p:txBody>
      </p:sp>
      <p:sp>
        <p:nvSpPr>
          <p:cNvPr id="3" name="Segnaposto contenuto 2">
            <a:extLst>
              <a:ext uri="{FF2B5EF4-FFF2-40B4-BE49-F238E27FC236}">
                <a16:creationId xmlns:a16="http://schemas.microsoft.com/office/drawing/2014/main" id="{8686802C-1C1D-DB4D-C9D8-A77F2B6A99DA}"/>
              </a:ext>
            </a:extLst>
          </p:cNvPr>
          <p:cNvSpPr>
            <a:spLocks noGrp="1"/>
          </p:cNvSpPr>
          <p:nvPr>
            <p:ph idx="1"/>
          </p:nvPr>
        </p:nvSpPr>
        <p:spPr>
          <a:xfrm>
            <a:off x="1251678" y="2209465"/>
            <a:ext cx="10178322" cy="3919305"/>
          </a:xfrm>
        </p:spPr>
        <p:txBody>
          <a:bodyPr>
            <a:normAutofit/>
          </a:bodyPr>
          <a:lstStyle/>
          <a:p>
            <a:pPr marL="0" indent="0">
              <a:buNone/>
            </a:pPr>
            <a:r>
              <a:rPr lang="en-US" noProof="0" dirty="0"/>
              <a:t>For the controlled experiment we designed two styles of interfaces for the navbar and the add dialog: one with labels and one with icons only. </a:t>
            </a:r>
          </a:p>
          <a:p>
            <a:pPr marL="0" indent="0">
              <a:buNone/>
            </a:pPr>
            <a:r>
              <a:rPr lang="en-US" noProof="0" dirty="0"/>
              <a:t>We divided users in two groups and tested each group on one of the two interfaces. The task the users were asked to perform was the following:</a:t>
            </a:r>
          </a:p>
          <a:p>
            <a:pPr marL="0" indent="0">
              <a:buNone/>
            </a:pPr>
            <a:r>
              <a:rPr lang="en-US" noProof="0" dirty="0"/>
              <a:t>Add a debt, then mark it as repaid and check your stats</a:t>
            </a:r>
          </a:p>
          <a:p>
            <a:endParaRPr lang="en-US" noProof="0" dirty="0"/>
          </a:p>
          <a:p>
            <a:pPr marL="0" indent="0">
              <a:buNone/>
            </a:pPr>
            <a:r>
              <a:rPr lang="en-US" noProof="0" dirty="0"/>
              <a:t>We measured the time taken to complete the task for each user. </a:t>
            </a:r>
          </a:p>
          <a:p>
            <a:r>
              <a:rPr lang="en-US" noProof="0" dirty="0"/>
              <a:t>Group A: interface with labels</a:t>
            </a:r>
          </a:p>
          <a:p>
            <a:r>
              <a:rPr lang="en-US" noProof="0" dirty="0"/>
              <a:t>Group B: interface with icons</a:t>
            </a:r>
          </a:p>
        </p:txBody>
      </p:sp>
    </p:spTree>
    <p:extLst>
      <p:ext uri="{BB962C8B-B14F-4D97-AF65-F5344CB8AC3E}">
        <p14:creationId xmlns:p14="http://schemas.microsoft.com/office/powerpoint/2010/main" val="1132175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21C0C7-551E-3E06-4E03-769A07490D3E}"/>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937888DB-FBA9-64AD-D982-C23313D4CC62}"/>
              </a:ext>
            </a:extLst>
          </p:cNvPr>
          <p:cNvSpPr>
            <a:spLocks noGrp="1"/>
          </p:cNvSpPr>
          <p:nvPr>
            <p:ph type="title"/>
          </p:nvPr>
        </p:nvSpPr>
        <p:spPr/>
        <p:txBody>
          <a:bodyPr/>
          <a:lstStyle/>
          <a:p>
            <a:r>
              <a:rPr lang="en-US" noProof="0" dirty="0"/>
              <a:t>USER EVALUATION – controlled experiment</a:t>
            </a:r>
          </a:p>
        </p:txBody>
      </p:sp>
      <p:pic>
        <p:nvPicPr>
          <p:cNvPr id="7" name="Immagine 6">
            <a:extLst>
              <a:ext uri="{FF2B5EF4-FFF2-40B4-BE49-F238E27FC236}">
                <a16:creationId xmlns:a16="http://schemas.microsoft.com/office/drawing/2014/main" id="{D77CEE5D-939E-44BC-8CED-AD89E1204616}"/>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Lst>
          </a:blip>
          <a:stretch>
            <a:fillRect/>
          </a:stretch>
        </p:blipFill>
        <p:spPr>
          <a:xfrm>
            <a:off x="2288796" y="2875788"/>
            <a:ext cx="3553190" cy="2762890"/>
          </a:xfrm>
          <a:prstGeom prst="roundRect">
            <a:avLst>
              <a:gd name="adj" fmla="val 2024"/>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1" name="Immagine 10">
            <a:extLst>
              <a:ext uri="{FF2B5EF4-FFF2-40B4-BE49-F238E27FC236}">
                <a16:creationId xmlns:a16="http://schemas.microsoft.com/office/drawing/2014/main" id="{523DB80C-B669-4A2F-D258-2162BE439BAD}"/>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40000"/>
                    </a14:imgEffect>
                  </a14:imgLayer>
                </a14:imgProps>
              </a:ext>
            </a:extLst>
          </a:blip>
          <a:stretch>
            <a:fillRect/>
          </a:stretch>
        </p:blipFill>
        <p:spPr>
          <a:xfrm>
            <a:off x="6957517" y="2875788"/>
            <a:ext cx="3500492" cy="2762889"/>
          </a:xfrm>
          <a:prstGeom prst="roundRect">
            <a:avLst>
              <a:gd name="adj" fmla="val 1868"/>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Segnaposto contenuto 8">
            <a:extLst>
              <a:ext uri="{FF2B5EF4-FFF2-40B4-BE49-F238E27FC236}">
                <a16:creationId xmlns:a16="http://schemas.microsoft.com/office/drawing/2014/main" id="{CC7832D5-1E38-FF9D-E630-A81FC2B2DB69}"/>
              </a:ext>
            </a:extLst>
          </p:cNvPr>
          <p:cNvSpPr txBox="1">
            <a:spLocks/>
          </p:cNvSpPr>
          <p:nvPr/>
        </p:nvSpPr>
        <p:spPr>
          <a:xfrm>
            <a:off x="2656828" y="2475343"/>
            <a:ext cx="2817126" cy="45719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b="1" noProof="0" dirty="0"/>
              <a:t>A: Interface with labels</a:t>
            </a:r>
          </a:p>
        </p:txBody>
      </p:sp>
      <p:sp>
        <p:nvSpPr>
          <p:cNvPr id="15" name="Segnaposto contenuto 8">
            <a:extLst>
              <a:ext uri="{FF2B5EF4-FFF2-40B4-BE49-F238E27FC236}">
                <a16:creationId xmlns:a16="http://schemas.microsoft.com/office/drawing/2014/main" id="{F08B6628-6017-2106-168B-09AB4D373C13}"/>
              </a:ext>
            </a:extLst>
          </p:cNvPr>
          <p:cNvSpPr txBox="1">
            <a:spLocks/>
          </p:cNvSpPr>
          <p:nvPr/>
        </p:nvSpPr>
        <p:spPr>
          <a:xfrm>
            <a:off x="7331431" y="2475343"/>
            <a:ext cx="2752664" cy="45719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b="1" noProof="0" dirty="0"/>
              <a:t>B: Interface with icons</a:t>
            </a:r>
          </a:p>
        </p:txBody>
      </p:sp>
    </p:spTree>
    <p:extLst>
      <p:ext uri="{BB962C8B-B14F-4D97-AF65-F5344CB8AC3E}">
        <p14:creationId xmlns:p14="http://schemas.microsoft.com/office/powerpoint/2010/main" val="12127218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57BDC2-F9BB-CD92-5EDA-AA6063BE4AA3}"/>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4217FC6B-4D0A-CEEF-58B5-1E54586CBD1C}"/>
              </a:ext>
            </a:extLst>
          </p:cNvPr>
          <p:cNvSpPr>
            <a:spLocks noGrp="1"/>
          </p:cNvSpPr>
          <p:nvPr>
            <p:ph type="title"/>
          </p:nvPr>
        </p:nvSpPr>
        <p:spPr/>
        <p:txBody>
          <a:bodyPr/>
          <a:lstStyle/>
          <a:p>
            <a:r>
              <a:rPr lang="en-US" noProof="0" dirty="0"/>
              <a:t>USER EVALUATION – controlled experiment</a:t>
            </a:r>
          </a:p>
        </p:txBody>
      </p:sp>
      <p:sp>
        <p:nvSpPr>
          <p:cNvPr id="3" name="Segnaposto contenuto 2">
            <a:extLst>
              <a:ext uri="{FF2B5EF4-FFF2-40B4-BE49-F238E27FC236}">
                <a16:creationId xmlns:a16="http://schemas.microsoft.com/office/drawing/2014/main" id="{331F0BCC-D316-3796-D435-29EF258AC2D1}"/>
              </a:ext>
            </a:extLst>
          </p:cNvPr>
          <p:cNvSpPr>
            <a:spLocks noGrp="1"/>
          </p:cNvSpPr>
          <p:nvPr>
            <p:ph idx="1"/>
          </p:nvPr>
        </p:nvSpPr>
        <p:spPr>
          <a:xfrm>
            <a:off x="1396721" y="2118317"/>
            <a:ext cx="1743770" cy="795151"/>
          </a:xfrm>
        </p:spPr>
        <p:txBody>
          <a:bodyPr>
            <a:normAutofit/>
          </a:bodyPr>
          <a:lstStyle/>
          <a:p>
            <a:pPr marL="0" indent="0">
              <a:buNone/>
            </a:pPr>
            <a:r>
              <a:rPr lang="en-US" sz="1600" noProof="0" dirty="0"/>
              <a:t>Time to complete the task</a:t>
            </a:r>
          </a:p>
        </p:txBody>
      </p:sp>
      <p:graphicFrame>
        <p:nvGraphicFramePr>
          <p:cNvPr id="6" name="Tabella 5">
            <a:extLst>
              <a:ext uri="{FF2B5EF4-FFF2-40B4-BE49-F238E27FC236}">
                <a16:creationId xmlns:a16="http://schemas.microsoft.com/office/drawing/2014/main" id="{36DE329F-4AE3-F432-9193-1C77EA31BC93}"/>
              </a:ext>
            </a:extLst>
          </p:cNvPr>
          <p:cNvGraphicFramePr>
            <a:graphicFrameLocks noGrp="1"/>
          </p:cNvGraphicFramePr>
          <p:nvPr>
            <p:extLst>
              <p:ext uri="{D42A27DB-BD31-4B8C-83A1-F6EECF244321}">
                <p14:modId xmlns:p14="http://schemas.microsoft.com/office/powerpoint/2010/main" val="129800438"/>
              </p:ext>
            </p:extLst>
          </p:nvPr>
        </p:nvGraphicFramePr>
        <p:xfrm>
          <a:off x="1396721" y="2744540"/>
          <a:ext cx="1743770" cy="3296811"/>
        </p:xfrm>
        <a:graphic>
          <a:graphicData uri="http://schemas.openxmlformats.org/drawingml/2006/table">
            <a:tbl>
              <a:tblPr firstRow="1" bandRow="1">
                <a:tableStyleId>{5C22544A-7EE6-4342-B048-85BDC9FD1C3A}</a:tableStyleId>
              </a:tblPr>
              <a:tblGrid>
                <a:gridCol w="871885">
                  <a:extLst>
                    <a:ext uri="{9D8B030D-6E8A-4147-A177-3AD203B41FA5}">
                      <a16:colId xmlns:a16="http://schemas.microsoft.com/office/drawing/2014/main" val="916542549"/>
                    </a:ext>
                  </a:extLst>
                </a:gridCol>
                <a:gridCol w="871885">
                  <a:extLst>
                    <a:ext uri="{9D8B030D-6E8A-4147-A177-3AD203B41FA5}">
                      <a16:colId xmlns:a16="http://schemas.microsoft.com/office/drawing/2014/main" val="1354906653"/>
                    </a:ext>
                  </a:extLst>
                </a:gridCol>
              </a:tblGrid>
              <a:tr h="488331">
                <a:tc>
                  <a:txBody>
                    <a:bodyPr/>
                    <a:lstStyle/>
                    <a:p>
                      <a:pPr algn="ctr"/>
                      <a:r>
                        <a:rPr lang="en-US" sz="1100" noProof="0" dirty="0"/>
                        <a:t>Group A</a:t>
                      </a:r>
                    </a:p>
                  </a:txBody>
                  <a:tcPr anchor="ctr"/>
                </a:tc>
                <a:tc>
                  <a:txBody>
                    <a:bodyPr/>
                    <a:lstStyle/>
                    <a:p>
                      <a:pPr algn="ctr"/>
                      <a:r>
                        <a:rPr lang="en-US" sz="1100" noProof="0" dirty="0"/>
                        <a:t>Group B</a:t>
                      </a:r>
                    </a:p>
                  </a:txBody>
                  <a:tcPr anchor="ctr"/>
                </a:tc>
                <a:extLst>
                  <a:ext uri="{0D108BD9-81ED-4DB2-BD59-A6C34878D82A}">
                    <a16:rowId xmlns:a16="http://schemas.microsoft.com/office/drawing/2014/main" val="4201277996"/>
                  </a:ext>
                </a:extLst>
              </a:tr>
              <a:tr h="280848">
                <a:tc>
                  <a:txBody>
                    <a:bodyPr/>
                    <a:lstStyle/>
                    <a:p>
                      <a:pPr algn="ctr" fontAlgn="ctr"/>
                      <a:r>
                        <a:rPr lang="en-US" sz="1100" b="0" i="0" u="none" strike="noStrike" noProof="0" dirty="0">
                          <a:solidFill>
                            <a:srgbClr val="000000"/>
                          </a:solidFill>
                          <a:effectLst/>
                          <a:latin typeface="Aptos Narrow" panose="020B0004020202020204" pitchFamily="34" charset="0"/>
                        </a:rPr>
                        <a:t>46</a:t>
                      </a:r>
                    </a:p>
                  </a:txBody>
                  <a:tcPr marL="9525" marR="9525" marT="9525" marB="0" anchor="ctr"/>
                </a:tc>
                <a:tc>
                  <a:txBody>
                    <a:bodyPr/>
                    <a:lstStyle/>
                    <a:p>
                      <a:pPr algn="ctr" fontAlgn="ctr"/>
                      <a:r>
                        <a:rPr lang="en-US" sz="1100" b="0" i="0" u="none" strike="noStrike" noProof="0" dirty="0">
                          <a:solidFill>
                            <a:srgbClr val="000000"/>
                          </a:solidFill>
                          <a:effectLst/>
                          <a:latin typeface="Aptos Narrow" panose="020B0004020202020204" pitchFamily="34" charset="0"/>
                        </a:rPr>
                        <a:t>53</a:t>
                      </a:r>
                    </a:p>
                  </a:txBody>
                  <a:tcPr marL="9525" marR="9525" marT="9525" marB="0" anchor="ctr"/>
                </a:tc>
                <a:extLst>
                  <a:ext uri="{0D108BD9-81ED-4DB2-BD59-A6C34878D82A}">
                    <a16:rowId xmlns:a16="http://schemas.microsoft.com/office/drawing/2014/main" val="3526936732"/>
                  </a:ext>
                </a:extLst>
              </a:tr>
              <a:tr h="280848">
                <a:tc>
                  <a:txBody>
                    <a:bodyPr/>
                    <a:lstStyle/>
                    <a:p>
                      <a:pPr algn="ctr" fontAlgn="ctr"/>
                      <a:r>
                        <a:rPr lang="en-US" sz="1100" b="0" i="0" u="none" strike="noStrike" noProof="0" dirty="0">
                          <a:solidFill>
                            <a:srgbClr val="000000"/>
                          </a:solidFill>
                          <a:effectLst/>
                          <a:latin typeface="Aptos Narrow" panose="020B0004020202020204" pitchFamily="34" charset="0"/>
                        </a:rPr>
                        <a:t>48</a:t>
                      </a:r>
                    </a:p>
                  </a:txBody>
                  <a:tcPr marL="9525" marR="9525" marT="9525" marB="0" anchor="ctr"/>
                </a:tc>
                <a:tc>
                  <a:txBody>
                    <a:bodyPr/>
                    <a:lstStyle/>
                    <a:p>
                      <a:pPr algn="ctr" fontAlgn="ctr"/>
                      <a:r>
                        <a:rPr lang="en-US" sz="1100" b="0" i="0" u="none" strike="noStrike" noProof="0" dirty="0">
                          <a:solidFill>
                            <a:srgbClr val="000000"/>
                          </a:solidFill>
                          <a:effectLst/>
                          <a:latin typeface="Aptos Narrow" panose="020B0004020202020204" pitchFamily="34" charset="0"/>
                        </a:rPr>
                        <a:t>56</a:t>
                      </a:r>
                    </a:p>
                  </a:txBody>
                  <a:tcPr marL="9525" marR="9525" marT="9525" marB="0" anchor="ctr"/>
                </a:tc>
                <a:extLst>
                  <a:ext uri="{0D108BD9-81ED-4DB2-BD59-A6C34878D82A}">
                    <a16:rowId xmlns:a16="http://schemas.microsoft.com/office/drawing/2014/main" val="1247374511"/>
                  </a:ext>
                </a:extLst>
              </a:tr>
              <a:tr h="280848">
                <a:tc>
                  <a:txBody>
                    <a:bodyPr/>
                    <a:lstStyle/>
                    <a:p>
                      <a:pPr algn="ctr" fontAlgn="ctr"/>
                      <a:r>
                        <a:rPr lang="en-US" sz="1100" b="0" i="0" u="none" strike="noStrike" noProof="0" dirty="0">
                          <a:solidFill>
                            <a:srgbClr val="000000"/>
                          </a:solidFill>
                          <a:effectLst/>
                          <a:latin typeface="Aptos Narrow" panose="020B0004020202020204" pitchFamily="34" charset="0"/>
                        </a:rPr>
                        <a:t>54</a:t>
                      </a:r>
                    </a:p>
                  </a:txBody>
                  <a:tcPr marL="9525" marR="9525" marT="9525" marB="0" anchor="ctr"/>
                </a:tc>
                <a:tc>
                  <a:txBody>
                    <a:bodyPr/>
                    <a:lstStyle/>
                    <a:p>
                      <a:pPr algn="ctr" fontAlgn="ctr"/>
                      <a:r>
                        <a:rPr lang="en-US" sz="1100" b="0" i="0" u="none" strike="noStrike" noProof="0" dirty="0">
                          <a:solidFill>
                            <a:srgbClr val="000000"/>
                          </a:solidFill>
                          <a:effectLst/>
                          <a:latin typeface="Aptos Narrow" panose="020B0004020202020204" pitchFamily="34" charset="0"/>
                        </a:rPr>
                        <a:t>51</a:t>
                      </a:r>
                    </a:p>
                  </a:txBody>
                  <a:tcPr marL="9525" marR="9525" marT="9525" marB="0" anchor="ctr"/>
                </a:tc>
                <a:extLst>
                  <a:ext uri="{0D108BD9-81ED-4DB2-BD59-A6C34878D82A}">
                    <a16:rowId xmlns:a16="http://schemas.microsoft.com/office/drawing/2014/main" val="4088582025"/>
                  </a:ext>
                </a:extLst>
              </a:tr>
              <a:tr h="280848">
                <a:tc>
                  <a:txBody>
                    <a:bodyPr/>
                    <a:lstStyle/>
                    <a:p>
                      <a:pPr algn="ctr" fontAlgn="ctr"/>
                      <a:r>
                        <a:rPr lang="en-US" sz="1100" b="0" i="0" u="none" strike="noStrike" noProof="0" dirty="0">
                          <a:solidFill>
                            <a:srgbClr val="000000"/>
                          </a:solidFill>
                          <a:effectLst/>
                          <a:latin typeface="Aptos Narrow" panose="020B0004020202020204" pitchFamily="34" charset="0"/>
                        </a:rPr>
                        <a:t>47</a:t>
                      </a:r>
                    </a:p>
                  </a:txBody>
                  <a:tcPr marL="9525" marR="9525" marT="9525" marB="0" anchor="ctr"/>
                </a:tc>
                <a:tc>
                  <a:txBody>
                    <a:bodyPr/>
                    <a:lstStyle/>
                    <a:p>
                      <a:pPr algn="ctr" fontAlgn="ctr"/>
                      <a:r>
                        <a:rPr lang="en-US" sz="1100" b="0" i="0" u="none" strike="noStrike" noProof="0" dirty="0">
                          <a:solidFill>
                            <a:srgbClr val="000000"/>
                          </a:solidFill>
                          <a:effectLst/>
                          <a:latin typeface="Aptos Narrow" panose="020B0004020202020204" pitchFamily="34" charset="0"/>
                        </a:rPr>
                        <a:t>58</a:t>
                      </a:r>
                    </a:p>
                  </a:txBody>
                  <a:tcPr marL="9525" marR="9525" marT="9525" marB="0" anchor="ctr"/>
                </a:tc>
                <a:extLst>
                  <a:ext uri="{0D108BD9-81ED-4DB2-BD59-A6C34878D82A}">
                    <a16:rowId xmlns:a16="http://schemas.microsoft.com/office/drawing/2014/main" val="424238108"/>
                  </a:ext>
                </a:extLst>
              </a:tr>
              <a:tr h="280848">
                <a:tc>
                  <a:txBody>
                    <a:bodyPr/>
                    <a:lstStyle/>
                    <a:p>
                      <a:pPr algn="ctr" fontAlgn="ctr"/>
                      <a:r>
                        <a:rPr lang="en-US" sz="1100" b="0" i="0" u="none" strike="noStrike" noProof="0" dirty="0">
                          <a:solidFill>
                            <a:srgbClr val="000000"/>
                          </a:solidFill>
                          <a:effectLst/>
                          <a:latin typeface="Aptos Narrow" panose="020B0004020202020204" pitchFamily="34" charset="0"/>
                        </a:rPr>
                        <a:t>50</a:t>
                      </a:r>
                    </a:p>
                  </a:txBody>
                  <a:tcPr marL="9525" marR="9525" marT="9525" marB="0" anchor="ctr"/>
                </a:tc>
                <a:tc>
                  <a:txBody>
                    <a:bodyPr/>
                    <a:lstStyle/>
                    <a:p>
                      <a:pPr algn="ctr" fontAlgn="ctr"/>
                      <a:r>
                        <a:rPr lang="en-US" sz="1100" b="0" i="0" u="none" strike="noStrike" noProof="0" dirty="0">
                          <a:solidFill>
                            <a:srgbClr val="000000"/>
                          </a:solidFill>
                          <a:effectLst/>
                          <a:latin typeface="Aptos Narrow" panose="020B0004020202020204" pitchFamily="34" charset="0"/>
                        </a:rPr>
                        <a:t>55</a:t>
                      </a:r>
                    </a:p>
                  </a:txBody>
                  <a:tcPr marL="9525" marR="9525" marT="9525" marB="0" anchor="ctr"/>
                </a:tc>
                <a:extLst>
                  <a:ext uri="{0D108BD9-81ED-4DB2-BD59-A6C34878D82A}">
                    <a16:rowId xmlns:a16="http://schemas.microsoft.com/office/drawing/2014/main" val="1251853224"/>
                  </a:ext>
                </a:extLst>
              </a:tr>
              <a:tr h="280848">
                <a:tc>
                  <a:txBody>
                    <a:bodyPr/>
                    <a:lstStyle/>
                    <a:p>
                      <a:pPr algn="ctr" fontAlgn="ctr"/>
                      <a:r>
                        <a:rPr lang="en-US" sz="1100" b="0" i="0" u="none" strike="noStrike" noProof="0" dirty="0">
                          <a:solidFill>
                            <a:srgbClr val="000000"/>
                          </a:solidFill>
                          <a:effectLst/>
                          <a:latin typeface="Aptos Narrow" panose="020B0004020202020204" pitchFamily="34" charset="0"/>
                        </a:rPr>
                        <a:t>52</a:t>
                      </a:r>
                    </a:p>
                  </a:txBody>
                  <a:tcPr marL="9525" marR="9525" marT="9525" marB="0" anchor="ctr"/>
                </a:tc>
                <a:tc>
                  <a:txBody>
                    <a:bodyPr/>
                    <a:lstStyle/>
                    <a:p>
                      <a:pPr algn="ctr" fontAlgn="ctr"/>
                      <a:r>
                        <a:rPr lang="en-US" sz="1100" b="0" i="0" u="none" strike="noStrike" noProof="0" dirty="0">
                          <a:solidFill>
                            <a:srgbClr val="000000"/>
                          </a:solidFill>
                          <a:effectLst/>
                          <a:latin typeface="Aptos Narrow" panose="020B0004020202020204" pitchFamily="34" charset="0"/>
                        </a:rPr>
                        <a:t>49</a:t>
                      </a:r>
                    </a:p>
                  </a:txBody>
                  <a:tcPr marL="9525" marR="9525" marT="9525" marB="0" anchor="ctr"/>
                </a:tc>
                <a:extLst>
                  <a:ext uri="{0D108BD9-81ED-4DB2-BD59-A6C34878D82A}">
                    <a16:rowId xmlns:a16="http://schemas.microsoft.com/office/drawing/2014/main" val="4149151617"/>
                  </a:ext>
                </a:extLst>
              </a:tr>
              <a:tr h="280848">
                <a:tc>
                  <a:txBody>
                    <a:bodyPr/>
                    <a:lstStyle/>
                    <a:p>
                      <a:pPr algn="ctr" fontAlgn="ctr"/>
                      <a:r>
                        <a:rPr lang="en-US" sz="1100" b="0" i="0" u="none" strike="noStrike" noProof="0" dirty="0">
                          <a:solidFill>
                            <a:srgbClr val="000000"/>
                          </a:solidFill>
                          <a:effectLst/>
                          <a:latin typeface="Aptos Narrow" panose="020B0004020202020204" pitchFamily="34" charset="0"/>
                        </a:rPr>
                        <a:t>46</a:t>
                      </a:r>
                    </a:p>
                  </a:txBody>
                  <a:tcPr marL="9525" marR="9525" marT="9525" marB="0" anchor="ctr"/>
                </a:tc>
                <a:tc>
                  <a:txBody>
                    <a:bodyPr/>
                    <a:lstStyle/>
                    <a:p>
                      <a:pPr algn="ctr" fontAlgn="ctr"/>
                      <a:r>
                        <a:rPr lang="en-US" sz="1100" b="0" i="0" u="none" strike="noStrike" noProof="0" dirty="0">
                          <a:solidFill>
                            <a:srgbClr val="000000"/>
                          </a:solidFill>
                          <a:effectLst/>
                          <a:latin typeface="Aptos Narrow" panose="020B0004020202020204" pitchFamily="34" charset="0"/>
                        </a:rPr>
                        <a:t>54</a:t>
                      </a:r>
                    </a:p>
                  </a:txBody>
                  <a:tcPr marL="9525" marR="9525" marT="9525" marB="0" anchor="ctr"/>
                </a:tc>
                <a:extLst>
                  <a:ext uri="{0D108BD9-81ED-4DB2-BD59-A6C34878D82A}">
                    <a16:rowId xmlns:a16="http://schemas.microsoft.com/office/drawing/2014/main" val="735771104"/>
                  </a:ext>
                </a:extLst>
              </a:tr>
              <a:tr h="280848">
                <a:tc>
                  <a:txBody>
                    <a:bodyPr/>
                    <a:lstStyle/>
                    <a:p>
                      <a:pPr algn="ctr" fontAlgn="ctr"/>
                      <a:r>
                        <a:rPr lang="en-US" sz="1100" b="0" i="0" u="none" strike="noStrike" noProof="0" dirty="0">
                          <a:solidFill>
                            <a:srgbClr val="000000"/>
                          </a:solidFill>
                          <a:effectLst/>
                          <a:latin typeface="Aptos Narrow" panose="020B0004020202020204" pitchFamily="34" charset="0"/>
                        </a:rPr>
                        <a:t>53</a:t>
                      </a:r>
                    </a:p>
                  </a:txBody>
                  <a:tcPr marL="9525" marR="9525" marT="9525" marB="0" anchor="ctr"/>
                </a:tc>
                <a:tc>
                  <a:txBody>
                    <a:bodyPr/>
                    <a:lstStyle/>
                    <a:p>
                      <a:pPr algn="ctr" fontAlgn="ctr"/>
                      <a:r>
                        <a:rPr lang="en-US" sz="1100" b="0" i="0" u="none" strike="noStrike" noProof="0" dirty="0">
                          <a:solidFill>
                            <a:srgbClr val="000000"/>
                          </a:solidFill>
                          <a:effectLst/>
                          <a:latin typeface="Aptos Narrow" panose="020B0004020202020204" pitchFamily="34" charset="0"/>
                        </a:rPr>
                        <a:t>60</a:t>
                      </a:r>
                    </a:p>
                  </a:txBody>
                  <a:tcPr marL="9525" marR="9525" marT="9525" marB="0" anchor="ctr"/>
                </a:tc>
                <a:extLst>
                  <a:ext uri="{0D108BD9-81ED-4DB2-BD59-A6C34878D82A}">
                    <a16:rowId xmlns:a16="http://schemas.microsoft.com/office/drawing/2014/main" val="1698325287"/>
                  </a:ext>
                </a:extLst>
              </a:tr>
              <a:tr h="280848">
                <a:tc>
                  <a:txBody>
                    <a:bodyPr/>
                    <a:lstStyle/>
                    <a:p>
                      <a:pPr algn="ctr" fontAlgn="ctr"/>
                      <a:r>
                        <a:rPr lang="en-US" sz="1100" b="0" i="0" u="none" strike="noStrike" noProof="0" dirty="0">
                          <a:solidFill>
                            <a:srgbClr val="000000"/>
                          </a:solidFill>
                          <a:effectLst/>
                          <a:latin typeface="Aptos Narrow" panose="020B0004020202020204" pitchFamily="34" charset="0"/>
                        </a:rPr>
                        <a:t>47</a:t>
                      </a:r>
                    </a:p>
                  </a:txBody>
                  <a:tcPr marL="9525" marR="9525" marT="9525" marB="0" anchor="ctr"/>
                </a:tc>
                <a:tc>
                  <a:txBody>
                    <a:bodyPr/>
                    <a:lstStyle/>
                    <a:p>
                      <a:pPr algn="ctr" fontAlgn="ctr"/>
                      <a:r>
                        <a:rPr lang="en-US" sz="1100" b="0" i="0" u="none" strike="noStrike" noProof="0" dirty="0">
                          <a:solidFill>
                            <a:srgbClr val="000000"/>
                          </a:solidFill>
                          <a:effectLst/>
                          <a:latin typeface="Aptos Narrow" panose="020B0004020202020204" pitchFamily="34" charset="0"/>
                        </a:rPr>
                        <a:t>56</a:t>
                      </a:r>
                    </a:p>
                  </a:txBody>
                  <a:tcPr marL="9525" marR="9525" marT="9525" marB="0" anchor="ctr"/>
                </a:tc>
                <a:extLst>
                  <a:ext uri="{0D108BD9-81ED-4DB2-BD59-A6C34878D82A}">
                    <a16:rowId xmlns:a16="http://schemas.microsoft.com/office/drawing/2014/main" val="1246772563"/>
                  </a:ext>
                </a:extLst>
              </a:tr>
              <a:tr h="280848">
                <a:tc>
                  <a:txBody>
                    <a:bodyPr/>
                    <a:lstStyle/>
                    <a:p>
                      <a:pPr algn="ctr" fontAlgn="ctr"/>
                      <a:r>
                        <a:rPr lang="en-US" sz="1100" b="0" i="0" u="none" strike="noStrike" noProof="0" dirty="0">
                          <a:solidFill>
                            <a:srgbClr val="000000"/>
                          </a:solidFill>
                          <a:effectLst/>
                          <a:latin typeface="Aptos Narrow" panose="020B0004020202020204" pitchFamily="34" charset="0"/>
                        </a:rPr>
                        <a:t>49</a:t>
                      </a:r>
                    </a:p>
                  </a:txBody>
                  <a:tcPr marL="9525" marR="9525" marT="9525" marB="0" anchor="ctr"/>
                </a:tc>
                <a:tc>
                  <a:txBody>
                    <a:bodyPr/>
                    <a:lstStyle/>
                    <a:p>
                      <a:pPr algn="ctr" fontAlgn="ctr"/>
                      <a:r>
                        <a:rPr lang="en-US" sz="1100" b="0" i="0" u="none" strike="noStrike" noProof="0" dirty="0">
                          <a:solidFill>
                            <a:srgbClr val="000000"/>
                          </a:solidFill>
                          <a:effectLst/>
                          <a:latin typeface="Aptos Narrow" panose="020B0004020202020204" pitchFamily="34" charset="0"/>
                        </a:rPr>
                        <a:t>52</a:t>
                      </a:r>
                    </a:p>
                  </a:txBody>
                  <a:tcPr marL="9525" marR="9525" marT="9525" marB="0" anchor="ctr"/>
                </a:tc>
                <a:extLst>
                  <a:ext uri="{0D108BD9-81ED-4DB2-BD59-A6C34878D82A}">
                    <a16:rowId xmlns:a16="http://schemas.microsoft.com/office/drawing/2014/main" val="758985470"/>
                  </a:ext>
                </a:extLst>
              </a:tr>
            </a:tbl>
          </a:graphicData>
        </a:graphic>
      </p:graphicFrame>
      <p:graphicFrame>
        <p:nvGraphicFramePr>
          <p:cNvPr id="8" name="Tabella 7">
            <a:extLst>
              <a:ext uri="{FF2B5EF4-FFF2-40B4-BE49-F238E27FC236}">
                <a16:creationId xmlns:a16="http://schemas.microsoft.com/office/drawing/2014/main" id="{0EE82B9F-8396-19CC-9AC3-79953365D9FF}"/>
              </a:ext>
            </a:extLst>
          </p:cNvPr>
          <p:cNvGraphicFramePr>
            <a:graphicFrameLocks noGrp="1"/>
          </p:cNvGraphicFramePr>
          <p:nvPr>
            <p:extLst>
              <p:ext uri="{D42A27DB-BD31-4B8C-83A1-F6EECF244321}">
                <p14:modId xmlns:p14="http://schemas.microsoft.com/office/powerpoint/2010/main" val="772226969"/>
              </p:ext>
            </p:extLst>
          </p:nvPr>
        </p:nvGraphicFramePr>
        <p:xfrm>
          <a:off x="3994105" y="2485045"/>
          <a:ext cx="6582280" cy="1100664"/>
        </p:xfrm>
        <a:graphic>
          <a:graphicData uri="http://schemas.openxmlformats.org/drawingml/2006/table">
            <a:tbl>
              <a:tblPr firstRow="1" bandRow="1">
                <a:tableStyleId>{5C22544A-7EE6-4342-B048-85BDC9FD1C3A}</a:tableStyleId>
              </a:tblPr>
              <a:tblGrid>
                <a:gridCol w="1316456">
                  <a:extLst>
                    <a:ext uri="{9D8B030D-6E8A-4147-A177-3AD203B41FA5}">
                      <a16:colId xmlns:a16="http://schemas.microsoft.com/office/drawing/2014/main" val="121677234"/>
                    </a:ext>
                  </a:extLst>
                </a:gridCol>
                <a:gridCol w="1316456">
                  <a:extLst>
                    <a:ext uri="{9D8B030D-6E8A-4147-A177-3AD203B41FA5}">
                      <a16:colId xmlns:a16="http://schemas.microsoft.com/office/drawing/2014/main" val="1277924275"/>
                    </a:ext>
                  </a:extLst>
                </a:gridCol>
                <a:gridCol w="1316456">
                  <a:extLst>
                    <a:ext uri="{9D8B030D-6E8A-4147-A177-3AD203B41FA5}">
                      <a16:colId xmlns:a16="http://schemas.microsoft.com/office/drawing/2014/main" val="3628474635"/>
                    </a:ext>
                  </a:extLst>
                </a:gridCol>
                <a:gridCol w="1316456">
                  <a:extLst>
                    <a:ext uri="{9D8B030D-6E8A-4147-A177-3AD203B41FA5}">
                      <a16:colId xmlns:a16="http://schemas.microsoft.com/office/drawing/2014/main" val="4276547577"/>
                    </a:ext>
                  </a:extLst>
                </a:gridCol>
                <a:gridCol w="1316456">
                  <a:extLst>
                    <a:ext uri="{9D8B030D-6E8A-4147-A177-3AD203B41FA5}">
                      <a16:colId xmlns:a16="http://schemas.microsoft.com/office/drawing/2014/main" val="3625409545"/>
                    </a:ext>
                  </a:extLst>
                </a:gridCol>
              </a:tblGrid>
              <a:tr h="366888">
                <a:tc>
                  <a:txBody>
                    <a:bodyPr/>
                    <a:lstStyle/>
                    <a:p>
                      <a:pPr algn="ctr"/>
                      <a:r>
                        <a:rPr lang="en-US" sz="1100" noProof="0" dirty="0"/>
                        <a:t>Groups</a:t>
                      </a:r>
                    </a:p>
                  </a:txBody>
                  <a:tcPr anchor="ctr"/>
                </a:tc>
                <a:tc>
                  <a:txBody>
                    <a:bodyPr/>
                    <a:lstStyle/>
                    <a:p>
                      <a:pPr algn="ctr"/>
                      <a:r>
                        <a:rPr lang="en-US" sz="1100" noProof="0" dirty="0"/>
                        <a:t>Count</a:t>
                      </a:r>
                    </a:p>
                  </a:txBody>
                  <a:tcPr anchor="ctr"/>
                </a:tc>
                <a:tc>
                  <a:txBody>
                    <a:bodyPr/>
                    <a:lstStyle/>
                    <a:p>
                      <a:pPr algn="ctr"/>
                      <a:r>
                        <a:rPr lang="en-US" sz="1100" noProof="0" dirty="0"/>
                        <a:t>Sum</a:t>
                      </a:r>
                    </a:p>
                  </a:txBody>
                  <a:tcPr anchor="ctr"/>
                </a:tc>
                <a:tc>
                  <a:txBody>
                    <a:bodyPr/>
                    <a:lstStyle/>
                    <a:p>
                      <a:pPr algn="ctr"/>
                      <a:r>
                        <a:rPr lang="en-US" sz="1100" noProof="0" dirty="0"/>
                        <a:t>Mean</a:t>
                      </a:r>
                    </a:p>
                  </a:txBody>
                  <a:tcPr anchor="ctr"/>
                </a:tc>
                <a:tc>
                  <a:txBody>
                    <a:bodyPr/>
                    <a:lstStyle/>
                    <a:p>
                      <a:pPr algn="ctr"/>
                      <a:r>
                        <a:rPr lang="en-US" sz="1100" noProof="0" dirty="0"/>
                        <a:t>Variance</a:t>
                      </a:r>
                    </a:p>
                  </a:txBody>
                  <a:tcPr anchor="ctr"/>
                </a:tc>
                <a:extLst>
                  <a:ext uri="{0D108BD9-81ED-4DB2-BD59-A6C34878D82A}">
                    <a16:rowId xmlns:a16="http://schemas.microsoft.com/office/drawing/2014/main" val="343840461"/>
                  </a:ext>
                </a:extLst>
              </a:tr>
              <a:tr h="366888">
                <a:tc>
                  <a:txBody>
                    <a:bodyPr/>
                    <a:lstStyle/>
                    <a:p>
                      <a:pPr algn="ctr" fontAlgn="b"/>
                      <a:r>
                        <a:rPr lang="en-US" sz="1100" b="0" i="0" u="none" strike="noStrike" noProof="0" dirty="0">
                          <a:solidFill>
                            <a:srgbClr val="000000"/>
                          </a:solidFill>
                          <a:effectLst/>
                          <a:latin typeface="Aptos Narrow" panose="020B0004020202020204" pitchFamily="34" charset="0"/>
                        </a:rPr>
                        <a:t>Group A</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8</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396</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49,5</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10,28571</a:t>
                      </a:r>
                    </a:p>
                  </a:txBody>
                  <a:tcPr marL="9525" marR="9525" marT="9525" marB="0" anchor="ctr"/>
                </a:tc>
                <a:extLst>
                  <a:ext uri="{0D108BD9-81ED-4DB2-BD59-A6C34878D82A}">
                    <a16:rowId xmlns:a16="http://schemas.microsoft.com/office/drawing/2014/main" val="2416704027"/>
                  </a:ext>
                </a:extLst>
              </a:tr>
              <a:tr h="366888">
                <a:tc>
                  <a:txBody>
                    <a:bodyPr/>
                    <a:lstStyle/>
                    <a:p>
                      <a:pPr algn="ctr" fontAlgn="b"/>
                      <a:r>
                        <a:rPr lang="en-US" sz="1100" b="0" i="0" u="none" strike="noStrike" noProof="0" dirty="0">
                          <a:solidFill>
                            <a:srgbClr val="000000"/>
                          </a:solidFill>
                          <a:effectLst/>
                          <a:latin typeface="Aptos Narrow" panose="020B0004020202020204" pitchFamily="34" charset="0"/>
                        </a:rPr>
                        <a:t>Group B</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8</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436</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54,5</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12,85714</a:t>
                      </a:r>
                    </a:p>
                  </a:txBody>
                  <a:tcPr marL="9525" marR="9525" marT="9525" marB="0" anchor="ctr"/>
                </a:tc>
                <a:extLst>
                  <a:ext uri="{0D108BD9-81ED-4DB2-BD59-A6C34878D82A}">
                    <a16:rowId xmlns:a16="http://schemas.microsoft.com/office/drawing/2014/main" val="602588270"/>
                  </a:ext>
                </a:extLst>
              </a:tr>
            </a:tbl>
          </a:graphicData>
        </a:graphic>
      </p:graphicFrame>
      <p:graphicFrame>
        <p:nvGraphicFramePr>
          <p:cNvPr id="9" name="Tabella 8">
            <a:extLst>
              <a:ext uri="{FF2B5EF4-FFF2-40B4-BE49-F238E27FC236}">
                <a16:creationId xmlns:a16="http://schemas.microsoft.com/office/drawing/2014/main" id="{21BA3C1A-1712-C474-FB8D-FE9AA0129C67}"/>
              </a:ext>
            </a:extLst>
          </p:cNvPr>
          <p:cNvGraphicFramePr>
            <a:graphicFrameLocks noGrp="1"/>
          </p:cNvGraphicFramePr>
          <p:nvPr>
            <p:extLst>
              <p:ext uri="{D42A27DB-BD31-4B8C-83A1-F6EECF244321}">
                <p14:modId xmlns:p14="http://schemas.microsoft.com/office/powerpoint/2010/main" val="1864716411"/>
              </p:ext>
            </p:extLst>
          </p:nvPr>
        </p:nvGraphicFramePr>
        <p:xfrm>
          <a:off x="3558102" y="4622899"/>
          <a:ext cx="8128001" cy="1906652"/>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1563263444"/>
                    </a:ext>
                  </a:extLst>
                </a:gridCol>
                <a:gridCol w="1161143">
                  <a:extLst>
                    <a:ext uri="{9D8B030D-6E8A-4147-A177-3AD203B41FA5}">
                      <a16:colId xmlns:a16="http://schemas.microsoft.com/office/drawing/2014/main" val="1789884103"/>
                    </a:ext>
                  </a:extLst>
                </a:gridCol>
                <a:gridCol w="1161143">
                  <a:extLst>
                    <a:ext uri="{9D8B030D-6E8A-4147-A177-3AD203B41FA5}">
                      <a16:colId xmlns:a16="http://schemas.microsoft.com/office/drawing/2014/main" val="3239979032"/>
                    </a:ext>
                  </a:extLst>
                </a:gridCol>
                <a:gridCol w="1161143">
                  <a:extLst>
                    <a:ext uri="{9D8B030D-6E8A-4147-A177-3AD203B41FA5}">
                      <a16:colId xmlns:a16="http://schemas.microsoft.com/office/drawing/2014/main" val="1202094922"/>
                    </a:ext>
                  </a:extLst>
                </a:gridCol>
                <a:gridCol w="1161143">
                  <a:extLst>
                    <a:ext uri="{9D8B030D-6E8A-4147-A177-3AD203B41FA5}">
                      <a16:colId xmlns:a16="http://schemas.microsoft.com/office/drawing/2014/main" val="2470386863"/>
                    </a:ext>
                  </a:extLst>
                </a:gridCol>
                <a:gridCol w="1161143">
                  <a:extLst>
                    <a:ext uri="{9D8B030D-6E8A-4147-A177-3AD203B41FA5}">
                      <a16:colId xmlns:a16="http://schemas.microsoft.com/office/drawing/2014/main" val="3828862966"/>
                    </a:ext>
                  </a:extLst>
                </a:gridCol>
                <a:gridCol w="1161143">
                  <a:extLst>
                    <a:ext uri="{9D8B030D-6E8A-4147-A177-3AD203B41FA5}">
                      <a16:colId xmlns:a16="http://schemas.microsoft.com/office/drawing/2014/main" val="4003303294"/>
                    </a:ext>
                  </a:extLst>
                </a:gridCol>
              </a:tblGrid>
              <a:tr h="370840">
                <a:tc>
                  <a:txBody>
                    <a:bodyPr/>
                    <a:lstStyle/>
                    <a:p>
                      <a:pPr algn="ctr"/>
                      <a:r>
                        <a:rPr lang="en-US" sz="1100" noProof="0" dirty="0"/>
                        <a:t>Source of </a:t>
                      </a:r>
                      <a:r>
                        <a:rPr lang="en-US" sz="1100" noProof="0" dirty="0" err="1"/>
                        <a:t>Variantion</a:t>
                      </a:r>
                      <a:endParaRPr lang="en-US" sz="1100" noProof="0" dirty="0"/>
                    </a:p>
                  </a:txBody>
                  <a:tcPr anchor="ctr"/>
                </a:tc>
                <a:tc>
                  <a:txBody>
                    <a:bodyPr/>
                    <a:lstStyle/>
                    <a:p>
                      <a:pPr algn="ctr"/>
                      <a:r>
                        <a:rPr lang="en-US" sz="1100" noProof="0" dirty="0"/>
                        <a:t>SS</a:t>
                      </a:r>
                    </a:p>
                  </a:txBody>
                  <a:tcPr anchor="ctr"/>
                </a:tc>
                <a:tc>
                  <a:txBody>
                    <a:bodyPr/>
                    <a:lstStyle/>
                    <a:p>
                      <a:pPr algn="ctr"/>
                      <a:r>
                        <a:rPr lang="en-US" sz="1100" noProof="0" dirty="0" err="1"/>
                        <a:t>df</a:t>
                      </a:r>
                      <a:endParaRPr lang="en-US" sz="1100" noProof="0" dirty="0"/>
                    </a:p>
                  </a:txBody>
                  <a:tcPr anchor="ctr"/>
                </a:tc>
                <a:tc>
                  <a:txBody>
                    <a:bodyPr/>
                    <a:lstStyle/>
                    <a:p>
                      <a:pPr algn="ctr"/>
                      <a:r>
                        <a:rPr lang="en-US" sz="1100" noProof="0" dirty="0"/>
                        <a:t>MS</a:t>
                      </a:r>
                    </a:p>
                  </a:txBody>
                  <a:tcPr anchor="ctr"/>
                </a:tc>
                <a:tc>
                  <a:txBody>
                    <a:bodyPr/>
                    <a:lstStyle/>
                    <a:p>
                      <a:pPr algn="ctr"/>
                      <a:r>
                        <a:rPr lang="en-US" sz="1100" noProof="0" dirty="0"/>
                        <a:t>F</a:t>
                      </a:r>
                    </a:p>
                  </a:txBody>
                  <a:tcPr anchor="ctr"/>
                </a:tc>
                <a:tc>
                  <a:txBody>
                    <a:bodyPr/>
                    <a:lstStyle/>
                    <a:p>
                      <a:pPr algn="ctr"/>
                      <a:r>
                        <a:rPr lang="en-US" sz="1100" noProof="0" dirty="0"/>
                        <a:t>P-value</a:t>
                      </a:r>
                    </a:p>
                  </a:txBody>
                  <a:tcPr anchor="ctr"/>
                </a:tc>
                <a:tc>
                  <a:txBody>
                    <a:bodyPr/>
                    <a:lstStyle/>
                    <a:p>
                      <a:pPr algn="ctr"/>
                      <a:r>
                        <a:rPr lang="en-US" sz="1100" noProof="0" dirty="0"/>
                        <a:t>F crit</a:t>
                      </a:r>
                    </a:p>
                  </a:txBody>
                  <a:tcPr anchor="ctr"/>
                </a:tc>
                <a:extLst>
                  <a:ext uri="{0D108BD9-81ED-4DB2-BD59-A6C34878D82A}">
                    <a16:rowId xmlns:a16="http://schemas.microsoft.com/office/drawing/2014/main" val="1649926370"/>
                  </a:ext>
                </a:extLst>
              </a:tr>
              <a:tr h="367412">
                <a:tc>
                  <a:txBody>
                    <a:bodyPr/>
                    <a:lstStyle/>
                    <a:p>
                      <a:pPr algn="ctr" fontAlgn="b"/>
                      <a:r>
                        <a:rPr lang="en-US" sz="1100" b="0" i="0" u="none" strike="noStrike" noProof="0" dirty="0">
                          <a:solidFill>
                            <a:srgbClr val="000000"/>
                          </a:solidFill>
                          <a:effectLst/>
                          <a:latin typeface="Aptos Narrow" panose="020B0004020202020204" pitchFamily="34" charset="0"/>
                        </a:rPr>
                        <a:t>Between groups</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100</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1</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100</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8,641975</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0,010762558</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4,60011</a:t>
                      </a:r>
                    </a:p>
                  </a:txBody>
                  <a:tcPr marL="9525" marR="9525" marT="9525" marB="0" anchor="ctr"/>
                </a:tc>
                <a:extLst>
                  <a:ext uri="{0D108BD9-81ED-4DB2-BD59-A6C34878D82A}">
                    <a16:rowId xmlns:a16="http://schemas.microsoft.com/office/drawing/2014/main" val="1915635895"/>
                  </a:ext>
                </a:extLst>
              </a:tr>
              <a:tr h="370840">
                <a:tc>
                  <a:txBody>
                    <a:bodyPr/>
                    <a:lstStyle/>
                    <a:p>
                      <a:pPr algn="ctr" fontAlgn="b"/>
                      <a:r>
                        <a:rPr lang="en-US" sz="1100" b="0" i="0" u="none" strike="noStrike" noProof="0" dirty="0">
                          <a:solidFill>
                            <a:srgbClr val="000000"/>
                          </a:solidFill>
                          <a:effectLst/>
                          <a:latin typeface="Aptos Narrow" panose="020B0004020202020204" pitchFamily="34" charset="0"/>
                        </a:rPr>
                        <a:t>Within groups</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162</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14</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11,57143</a:t>
                      </a: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extLst>
                  <a:ext uri="{0D108BD9-81ED-4DB2-BD59-A6C34878D82A}">
                    <a16:rowId xmlns:a16="http://schemas.microsoft.com/office/drawing/2014/main" val="3928431807"/>
                  </a:ext>
                </a:extLst>
              </a:tr>
              <a:tr h="370840">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extLst>
                  <a:ext uri="{0D108BD9-81ED-4DB2-BD59-A6C34878D82A}">
                    <a16:rowId xmlns:a16="http://schemas.microsoft.com/office/drawing/2014/main" val="847375035"/>
                  </a:ext>
                </a:extLst>
              </a:tr>
              <a:tr h="370840">
                <a:tc>
                  <a:txBody>
                    <a:bodyPr/>
                    <a:lstStyle/>
                    <a:p>
                      <a:pPr algn="ctr" fontAlgn="b"/>
                      <a:r>
                        <a:rPr lang="en-US" sz="1100" b="0" i="0" u="none" strike="noStrike" noProof="0" dirty="0">
                          <a:solidFill>
                            <a:srgbClr val="000000"/>
                          </a:solidFill>
                          <a:effectLst/>
                          <a:latin typeface="Aptos Narrow" panose="020B0004020202020204" pitchFamily="34" charset="0"/>
                        </a:rPr>
                        <a:t>Total</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262</a:t>
                      </a:r>
                    </a:p>
                  </a:txBody>
                  <a:tcPr marL="9525" marR="9525" marT="9525" marB="0" anchor="ctr"/>
                </a:tc>
                <a:tc>
                  <a:txBody>
                    <a:bodyPr/>
                    <a:lstStyle/>
                    <a:p>
                      <a:pPr algn="ctr" fontAlgn="b"/>
                      <a:r>
                        <a:rPr lang="en-US" sz="1100" b="0" i="0" u="none" strike="noStrike" noProof="0" dirty="0">
                          <a:solidFill>
                            <a:srgbClr val="000000"/>
                          </a:solidFill>
                          <a:effectLst/>
                          <a:latin typeface="Aptos Narrow" panose="020B0004020202020204" pitchFamily="34" charset="0"/>
                        </a:rPr>
                        <a:t>15</a:t>
                      </a: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US" sz="1100" b="0" i="0" u="none" strike="noStrike" noProof="0" dirty="0">
                        <a:solidFill>
                          <a:srgbClr val="000000"/>
                        </a:solidFill>
                        <a:effectLst/>
                        <a:latin typeface="Aptos Narrow" panose="020B0004020202020204" pitchFamily="34" charset="0"/>
                      </a:endParaRPr>
                    </a:p>
                  </a:txBody>
                  <a:tcPr marL="9525" marR="9525" marT="9525" marB="0" anchor="ctr"/>
                </a:tc>
                <a:extLst>
                  <a:ext uri="{0D108BD9-81ED-4DB2-BD59-A6C34878D82A}">
                    <a16:rowId xmlns:a16="http://schemas.microsoft.com/office/drawing/2014/main" val="3525725988"/>
                  </a:ext>
                </a:extLst>
              </a:tr>
            </a:tbl>
          </a:graphicData>
        </a:graphic>
      </p:graphicFrame>
      <p:sp>
        <p:nvSpPr>
          <p:cNvPr id="10" name="Segnaposto contenuto 2">
            <a:extLst>
              <a:ext uri="{FF2B5EF4-FFF2-40B4-BE49-F238E27FC236}">
                <a16:creationId xmlns:a16="http://schemas.microsoft.com/office/drawing/2014/main" id="{95AEFE8A-7CF9-7BF7-3E44-2A46E76E9EFF}"/>
              </a:ext>
            </a:extLst>
          </p:cNvPr>
          <p:cNvSpPr txBox="1">
            <a:spLocks/>
          </p:cNvSpPr>
          <p:nvPr/>
        </p:nvSpPr>
        <p:spPr>
          <a:xfrm>
            <a:off x="3558102" y="2136345"/>
            <a:ext cx="1826524" cy="448310"/>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lgn="ctr">
              <a:buFont typeface="Arial" panose="020B0604020202020204" pitchFamily="34" charset="0"/>
              <a:buNone/>
            </a:pPr>
            <a:r>
              <a:rPr lang="en-US" sz="1600" noProof="0" dirty="0"/>
              <a:t>Summary</a:t>
            </a:r>
          </a:p>
        </p:txBody>
      </p:sp>
      <p:sp>
        <p:nvSpPr>
          <p:cNvPr id="12" name="Segnaposto contenuto 2">
            <a:extLst>
              <a:ext uri="{FF2B5EF4-FFF2-40B4-BE49-F238E27FC236}">
                <a16:creationId xmlns:a16="http://schemas.microsoft.com/office/drawing/2014/main" id="{B5922669-6CBB-E2CF-6468-C8F83D116F32}"/>
              </a:ext>
            </a:extLst>
          </p:cNvPr>
          <p:cNvSpPr txBox="1">
            <a:spLocks/>
          </p:cNvSpPr>
          <p:nvPr/>
        </p:nvSpPr>
        <p:spPr>
          <a:xfrm>
            <a:off x="3080843" y="4273345"/>
            <a:ext cx="1826524" cy="448310"/>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lgn="ctr">
              <a:buFont typeface="Arial" panose="020B0604020202020204" pitchFamily="34" charset="0"/>
              <a:buNone/>
            </a:pPr>
            <a:r>
              <a:rPr lang="en-US" sz="1600" noProof="0" dirty="0"/>
              <a:t>ANOVA</a:t>
            </a:r>
          </a:p>
        </p:txBody>
      </p:sp>
      <p:sp>
        <p:nvSpPr>
          <p:cNvPr id="13" name="Ovale 12">
            <a:extLst>
              <a:ext uri="{FF2B5EF4-FFF2-40B4-BE49-F238E27FC236}">
                <a16:creationId xmlns:a16="http://schemas.microsoft.com/office/drawing/2014/main" id="{56F7CE66-265D-9FD2-E17C-1B9F70257037}"/>
              </a:ext>
            </a:extLst>
          </p:cNvPr>
          <p:cNvSpPr/>
          <p:nvPr/>
        </p:nvSpPr>
        <p:spPr>
          <a:xfrm>
            <a:off x="8286356" y="4969291"/>
            <a:ext cx="977462" cy="504496"/>
          </a:xfrm>
          <a:prstGeom prst="ellipse">
            <a:avLst/>
          </a:prstGeom>
          <a:noFill/>
          <a:ln>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Ovale 13">
            <a:extLst>
              <a:ext uri="{FF2B5EF4-FFF2-40B4-BE49-F238E27FC236}">
                <a16:creationId xmlns:a16="http://schemas.microsoft.com/office/drawing/2014/main" id="{38C99B46-C892-5444-A4EF-CD7606ED9C0A}"/>
              </a:ext>
            </a:extLst>
          </p:cNvPr>
          <p:cNvSpPr/>
          <p:nvPr/>
        </p:nvSpPr>
        <p:spPr>
          <a:xfrm>
            <a:off x="10620704" y="4969291"/>
            <a:ext cx="977462" cy="504496"/>
          </a:xfrm>
          <a:prstGeom prst="ellipse">
            <a:avLst/>
          </a:prstGeom>
          <a:noFill/>
          <a:ln>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317835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9DCAC0C-F415-07E4-3DCC-2BB0906DE048}"/>
              </a:ext>
            </a:extLst>
          </p:cNvPr>
          <p:cNvSpPr>
            <a:spLocks noGrp="1"/>
          </p:cNvSpPr>
          <p:nvPr>
            <p:ph type="title"/>
          </p:nvPr>
        </p:nvSpPr>
        <p:spPr/>
        <p:txBody>
          <a:bodyPr/>
          <a:lstStyle/>
          <a:p>
            <a:r>
              <a:rPr lang="en-US" noProof="0" dirty="0"/>
              <a:t>USER EVALUATION – controlled experiment</a:t>
            </a:r>
          </a:p>
        </p:txBody>
      </p:sp>
      <mc:AlternateContent xmlns:mc="http://schemas.openxmlformats.org/markup-compatibility/2006">
        <mc:Choice xmlns:a14="http://schemas.microsoft.com/office/drawing/2010/main" Requires="a14">
          <p:sp>
            <p:nvSpPr>
              <p:cNvPr id="3" name="Segnaposto contenuto 2">
                <a:extLst>
                  <a:ext uri="{FF2B5EF4-FFF2-40B4-BE49-F238E27FC236}">
                    <a16:creationId xmlns:a16="http://schemas.microsoft.com/office/drawing/2014/main" id="{8A6D62D1-6554-3BD4-0D71-92EAC161F90B}"/>
                  </a:ext>
                </a:extLst>
              </p:cNvPr>
              <p:cNvSpPr>
                <a:spLocks noGrp="1"/>
              </p:cNvSpPr>
              <p:nvPr>
                <p:ph idx="1"/>
              </p:nvPr>
            </p:nvSpPr>
            <p:spPr>
              <a:xfrm>
                <a:off x="1251678" y="2798384"/>
                <a:ext cx="10178322" cy="3022245"/>
              </a:xfrm>
            </p:spPr>
            <p:txBody>
              <a:bodyPr>
                <a:normAutofit/>
              </a:bodyPr>
              <a:lstStyle/>
              <a:p>
                <a:pPr marL="0" indent="0">
                  <a:buNone/>
                </a:pPr>
                <a:r>
                  <a:rPr lang="en-US" noProof="0" dirty="0"/>
                  <a:t>From the results of the “ANOVA” we noticed that</a:t>
                </a:r>
              </a:p>
              <a:p>
                <a:pPr marL="0" indent="0">
                  <a:buNone/>
                </a:pPr>
                <a14:m>
                  <m:oMathPara xmlns:m="http://schemas.openxmlformats.org/officeDocument/2006/math">
                    <m:oMathParaPr>
                      <m:jc m:val="centerGroup"/>
                    </m:oMathParaPr>
                    <m:oMath xmlns:m="http://schemas.openxmlformats.org/officeDocument/2006/math">
                      <m:r>
                        <a:rPr lang="en-US" b="0" i="1" noProof="0" smtClean="0">
                          <a:latin typeface="Cambria Math" panose="02040503050406030204" pitchFamily="18" charset="0"/>
                        </a:rPr>
                        <m:t>𝐹</m:t>
                      </m:r>
                      <m:r>
                        <a:rPr lang="en-US" b="0" i="1" noProof="0" smtClean="0">
                          <a:latin typeface="Cambria Math" panose="02040503050406030204" pitchFamily="18" charset="0"/>
                        </a:rPr>
                        <m:t>&gt;</m:t>
                      </m:r>
                      <m:r>
                        <a:rPr lang="en-US" b="0" i="1" noProof="0" smtClean="0">
                          <a:latin typeface="Cambria Math" panose="02040503050406030204" pitchFamily="18" charset="0"/>
                        </a:rPr>
                        <m:t>𝐹</m:t>
                      </m:r>
                      <m:r>
                        <a:rPr lang="en-US" b="0" i="1" noProof="0" smtClean="0">
                          <a:latin typeface="Cambria Math" panose="02040503050406030204" pitchFamily="18" charset="0"/>
                        </a:rPr>
                        <m:t> </m:t>
                      </m:r>
                      <m:r>
                        <a:rPr lang="en-US" b="0" i="1" noProof="0" smtClean="0">
                          <a:latin typeface="Cambria Math" panose="02040503050406030204" pitchFamily="18" charset="0"/>
                        </a:rPr>
                        <m:t>𝑐𝑟𝑖𝑡</m:t>
                      </m:r>
                    </m:oMath>
                  </m:oMathPara>
                </a14:m>
                <a:endParaRPr lang="en-US" b="0" noProof="0" dirty="0"/>
              </a:p>
              <a:p>
                <a:pPr marL="0" indent="0">
                  <a:buNone/>
                </a:pPr>
                <a:r>
                  <a:rPr lang="en-US" noProof="0" dirty="0"/>
                  <a:t>meaning there is a statistically significant difference in task times between Group A and Group B. </a:t>
                </a:r>
              </a:p>
              <a:p>
                <a:pPr marL="0" indent="0">
                  <a:buNone/>
                </a:pPr>
                <a:r>
                  <a:rPr lang="en-US" noProof="0" dirty="0"/>
                  <a:t>We can thus reject the null hypothesis and, by looking at the mean times to perform the task, conclude that the interface used by Group A (the one with labels) is better than the one used by Group B.</a:t>
                </a:r>
              </a:p>
              <a:p>
                <a:pPr marL="0" indent="0">
                  <a:buNone/>
                </a:pPr>
                <a:r>
                  <a:rPr lang="en-US" noProof="0" dirty="0"/>
                  <a:t>Therefore, we chose to use the interface with labels in the final prototype.</a:t>
                </a:r>
              </a:p>
            </p:txBody>
          </p:sp>
        </mc:Choice>
        <mc:Fallback>
          <p:sp>
            <p:nvSpPr>
              <p:cNvPr id="3" name="Segnaposto contenuto 2">
                <a:extLst>
                  <a:ext uri="{FF2B5EF4-FFF2-40B4-BE49-F238E27FC236}">
                    <a16:creationId xmlns:a16="http://schemas.microsoft.com/office/drawing/2014/main" id="{8A6D62D1-6554-3BD4-0D71-92EAC161F90B}"/>
                  </a:ext>
                </a:extLst>
              </p:cNvPr>
              <p:cNvSpPr>
                <a:spLocks noGrp="1" noRot="1" noChangeAspect="1" noMove="1" noResize="1" noEditPoints="1" noAdjustHandles="1" noChangeArrowheads="1" noChangeShapeType="1" noTextEdit="1"/>
              </p:cNvSpPr>
              <p:nvPr>
                <p:ph idx="1"/>
              </p:nvPr>
            </p:nvSpPr>
            <p:spPr>
              <a:xfrm>
                <a:off x="1251678" y="2798384"/>
                <a:ext cx="10178322" cy="3022245"/>
              </a:xfrm>
              <a:blipFill>
                <a:blip r:embed="rId2"/>
                <a:stretch>
                  <a:fillRect l="-599" t="-806" r="-599"/>
                </a:stretch>
              </a:blipFill>
            </p:spPr>
            <p:txBody>
              <a:bodyPr/>
              <a:lstStyle/>
              <a:p>
                <a:r>
                  <a:rPr lang="it-IT">
                    <a:noFill/>
                  </a:rPr>
                  <a:t> </a:t>
                </a:r>
              </a:p>
            </p:txBody>
          </p:sp>
        </mc:Fallback>
      </mc:AlternateContent>
    </p:spTree>
    <p:extLst>
      <p:ext uri="{BB962C8B-B14F-4D97-AF65-F5344CB8AC3E}">
        <p14:creationId xmlns:p14="http://schemas.microsoft.com/office/powerpoint/2010/main" val="170221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23FBDCA-E9EE-5822-670C-86E213DA1050}"/>
              </a:ext>
            </a:extLst>
          </p:cNvPr>
          <p:cNvSpPr>
            <a:spLocks noGrp="1"/>
          </p:cNvSpPr>
          <p:nvPr>
            <p:ph type="title"/>
          </p:nvPr>
        </p:nvSpPr>
        <p:spPr/>
        <p:txBody>
          <a:bodyPr/>
          <a:lstStyle/>
          <a:p>
            <a:r>
              <a:rPr lang="en-US" noProof="0" dirty="0"/>
              <a:t>Final realization</a:t>
            </a:r>
          </a:p>
        </p:txBody>
      </p:sp>
      <p:sp>
        <p:nvSpPr>
          <p:cNvPr id="3" name="Segnaposto contenuto 2">
            <a:extLst>
              <a:ext uri="{FF2B5EF4-FFF2-40B4-BE49-F238E27FC236}">
                <a16:creationId xmlns:a16="http://schemas.microsoft.com/office/drawing/2014/main" id="{C2333563-F981-2D2A-35EB-23868F2BC7F4}"/>
              </a:ext>
            </a:extLst>
          </p:cNvPr>
          <p:cNvSpPr>
            <a:spLocks noGrp="1"/>
          </p:cNvSpPr>
          <p:nvPr>
            <p:ph idx="1"/>
          </p:nvPr>
        </p:nvSpPr>
        <p:spPr/>
        <p:txBody>
          <a:bodyPr/>
          <a:lstStyle/>
          <a:p>
            <a:pPr marL="0" indent="0">
              <a:buNone/>
            </a:pPr>
            <a:r>
              <a:rPr lang="en-US" noProof="0" dirty="0"/>
              <a:t>The final product is an Android app with the following features:</a:t>
            </a:r>
          </a:p>
          <a:p>
            <a:r>
              <a:rPr lang="en-US" noProof="0" dirty="0"/>
              <a:t>Tracking and management of transactions, loans and goals</a:t>
            </a:r>
          </a:p>
          <a:p>
            <a:r>
              <a:rPr lang="en-US" noProof="0" dirty="0"/>
              <a:t>Transaction categorization</a:t>
            </a:r>
          </a:p>
          <a:p>
            <a:r>
              <a:rPr lang="en-US" noProof="0" dirty="0"/>
              <a:t>Graph visualization</a:t>
            </a:r>
          </a:p>
          <a:p>
            <a:r>
              <a:rPr lang="en-US" noProof="0" dirty="0"/>
              <a:t>Leveling system with rewards</a:t>
            </a:r>
          </a:p>
          <a:p>
            <a:r>
              <a:rPr lang="en-US" noProof="0" dirty="0"/>
              <a:t>Mechanism for secure access</a:t>
            </a:r>
          </a:p>
        </p:txBody>
      </p:sp>
      <p:pic>
        <p:nvPicPr>
          <p:cNvPr id="6" name="Immagine 5">
            <a:extLst>
              <a:ext uri="{FF2B5EF4-FFF2-40B4-BE49-F238E27FC236}">
                <a16:creationId xmlns:a16="http://schemas.microsoft.com/office/drawing/2014/main" id="{64F8D921-086F-09F8-F2EA-759555513750}"/>
              </a:ext>
            </a:extLst>
          </p:cNvPr>
          <p:cNvPicPr>
            <a:picLocks noChangeAspect="1"/>
          </p:cNvPicPr>
          <p:nvPr/>
        </p:nvPicPr>
        <p:blipFill>
          <a:blip r:embed="rId2"/>
          <a:stretch>
            <a:fillRect/>
          </a:stretch>
        </p:blipFill>
        <p:spPr>
          <a:xfrm>
            <a:off x="8687610" y="674255"/>
            <a:ext cx="2617120" cy="5801360"/>
          </a:xfrm>
          <a:prstGeom prst="roundRect">
            <a:avLst>
              <a:gd name="adj" fmla="val 4762"/>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468834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2EE5854-3529-A03D-A42D-21D4451B88C9}"/>
              </a:ext>
            </a:extLst>
          </p:cNvPr>
          <p:cNvSpPr>
            <a:spLocks noGrp="1"/>
          </p:cNvSpPr>
          <p:nvPr>
            <p:ph type="title"/>
          </p:nvPr>
        </p:nvSpPr>
        <p:spPr>
          <a:xfrm>
            <a:off x="1251678" y="382385"/>
            <a:ext cx="10178322" cy="951962"/>
          </a:xfrm>
        </p:spPr>
        <p:txBody>
          <a:bodyPr/>
          <a:lstStyle/>
          <a:p>
            <a:r>
              <a:rPr lang="en-US" noProof="0" dirty="0"/>
              <a:t>Personas and scenarios</a:t>
            </a:r>
          </a:p>
        </p:txBody>
      </p:sp>
      <p:sp>
        <p:nvSpPr>
          <p:cNvPr id="3" name="Segnaposto contenuto 2">
            <a:extLst>
              <a:ext uri="{FF2B5EF4-FFF2-40B4-BE49-F238E27FC236}">
                <a16:creationId xmlns:a16="http://schemas.microsoft.com/office/drawing/2014/main" id="{2CE68419-D546-A8AF-E4DD-C920AA38E5E1}"/>
              </a:ext>
            </a:extLst>
          </p:cNvPr>
          <p:cNvSpPr>
            <a:spLocks noGrp="1"/>
          </p:cNvSpPr>
          <p:nvPr>
            <p:ph idx="1"/>
          </p:nvPr>
        </p:nvSpPr>
        <p:spPr>
          <a:xfrm>
            <a:off x="1251678" y="1251784"/>
            <a:ext cx="5155428" cy="5223831"/>
          </a:xfrm>
        </p:spPr>
        <p:txBody>
          <a:bodyPr>
            <a:normAutofit/>
          </a:bodyPr>
          <a:lstStyle/>
          <a:p>
            <a:pPr marL="0" indent="0">
              <a:buNone/>
            </a:pPr>
            <a:r>
              <a:rPr lang="en-US" b="1" noProof="0" dirty="0"/>
              <a:t>ALEX JAMESON</a:t>
            </a:r>
          </a:p>
          <a:p>
            <a:pPr marL="0" indent="0">
              <a:buNone/>
            </a:pPr>
            <a:r>
              <a:rPr lang="en-US" noProof="0" dirty="0"/>
              <a:t>Alex is an ambitious and forward-thinking university student. He’s disciplined in his studies and works part-time, but struggles with self-control when it comes to impulsive spending. He values freedom and sees owning a car as a symbol of personal success and responsibility.</a:t>
            </a:r>
          </a:p>
        </p:txBody>
      </p:sp>
      <p:sp>
        <p:nvSpPr>
          <p:cNvPr id="4" name="Segnaposto contenuto 2">
            <a:extLst>
              <a:ext uri="{FF2B5EF4-FFF2-40B4-BE49-F238E27FC236}">
                <a16:creationId xmlns:a16="http://schemas.microsoft.com/office/drawing/2014/main" id="{BC734AFC-41EE-8B7F-9801-6948B90893BC}"/>
              </a:ext>
            </a:extLst>
          </p:cNvPr>
          <p:cNvSpPr txBox="1">
            <a:spLocks/>
          </p:cNvSpPr>
          <p:nvPr/>
        </p:nvSpPr>
        <p:spPr>
          <a:xfrm>
            <a:off x="6495393" y="1251784"/>
            <a:ext cx="4950320" cy="5223832"/>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b="1" noProof="0" dirty="0"/>
              <a:t>Scenario</a:t>
            </a:r>
          </a:p>
          <a:p>
            <a:pPr marL="0" indent="0">
              <a:buNone/>
            </a:pPr>
            <a:r>
              <a:rPr lang="en-US" noProof="0" dirty="0"/>
              <a:t>Alex dreams of buying his first car but feels overwhelmed trying to balance his school workload, part-time job, and unpredictable spending habits.</a:t>
            </a:r>
          </a:p>
          <a:p>
            <a:pPr marL="0" indent="0">
              <a:buNone/>
            </a:pPr>
            <a:r>
              <a:rPr lang="en-US" noProof="0" dirty="0"/>
              <a:t>When he starts using </a:t>
            </a:r>
            <a:r>
              <a:rPr lang="en-US" noProof="0" dirty="0" err="1"/>
              <a:t>Budgify</a:t>
            </a:r>
            <a:r>
              <a:rPr lang="en-US" noProof="0" dirty="0"/>
              <a:t>, he sets a specific saving goal for his car. Seeing his progress visually keeps him motivated and focused.</a:t>
            </a:r>
          </a:p>
          <a:p>
            <a:pPr marL="0" indent="0">
              <a:buNone/>
            </a:pPr>
            <a:r>
              <a:rPr lang="en-US" noProof="0" dirty="0"/>
              <a:t>Alex becomes more aware of his habitual takeout expenses. He also gains a stronger sense of control in his financial decisions, ultimately purchasing his car without compromising his long-term security.</a:t>
            </a:r>
          </a:p>
        </p:txBody>
      </p:sp>
      <p:pic>
        <p:nvPicPr>
          <p:cNvPr id="9" name="Immagine 8">
            <a:extLst>
              <a:ext uri="{FF2B5EF4-FFF2-40B4-BE49-F238E27FC236}">
                <a16:creationId xmlns:a16="http://schemas.microsoft.com/office/drawing/2014/main" id="{008B9FEC-3E2D-48FC-394B-B2E833781018}"/>
              </a:ext>
            </a:extLst>
          </p:cNvPr>
          <p:cNvPicPr>
            <a:picLocks noChangeAspect="1"/>
          </p:cNvPicPr>
          <p:nvPr/>
        </p:nvPicPr>
        <p:blipFill>
          <a:blip r:embed="rId2"/>
          <a:stretch>
            <a:fillRect/>
          </a:stretch>
        </p:blipFill>
        <p:spPr>
          <a:xfrm>
            <a:off x="2339077" y="3868331"/>
            <a:ext cx="2693276" cy="269327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806504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EC1021C-915D-2080-651E-22BC67DA0A32}"/>
              </a:ext>
            </a:extLst>
          </p:cNvPr>
          <p:cNvSpPr>
            <a:spLocks noGrp="1"/>
          </p:cNvSpPr>
          <p:nvPr>
            <p:ph type="title"/>
          </p:nvPr>
        </p:nvSpPr>
        <p:spPr/>
        <p:txBody>
          <a:bodyPr/>
          <a:lstStyle/>
          <a:p>
            <a:r>
              <a:rPr lang="en-US" noProof="0" dirty="0"/>
              <a:t>Future work</a:t>
            </a:r>
          </a:p>
        </p:txBody>
      </p:sp>
      <p:sp>
        <p:nvSpPr>
          <p:cNvPr id="3" name="Segnaposto contenuto 2">
            <a:extLst>
              <a:ext uri="{FF2B5EF4-FFF2-40B4-BE49-F238E27FC236}">
                <a16:creationId xmlns:a16="http://schemas.microsoft.com/office/drawing/2014/main" id="{C18CEE68-64A1-1FCE-6409-599614646017}"/>
              </a:ext>
            </a:extLst>
          </p:cNvPr>
          <p:cNvSpPr>
            <a:spLocks noGrp="1"/>
          </p:cNvSpPr>
          <p:nvPr>
            <p:ph idx="1"/>
          </p:nvPr>
        </p:nvSpPr>
        <p:spPr>
          <a:xfrm>
            <a:off x="1251678" y="2753361"/>
            <a:ext cx="10178322" cy="3593591"/>
          </a:xfrm>
        </p:spPr>
        <p:txBody>
          <a:bodyPr/>
          <a:lstStyle/>
          <a:p>
            <a:r>
              <a:rPr lang="en-US" dirty="0"/>
              <a:t>Add more engaging rewards, to keep the user involved and entertained at the same time</a:t>
            </a:r>
          </a:p>
          <a:p>
            <a:r>
              <a:rPr lang="en-US" dirty="0"/>
              <a:t>Add support for multiple currencies, to grant the user a more customized experience with preferred currency selection</a:t>
            </a:r>
          </a:p>
          <a:p>
            <a:r>
              <a:rPr lang="en-US" noProof="0" dirty="0"/>
              <a:t>Provide more types of authentication, to enhance privacy</a:t>
            </a:r>
            <a:endParaRPr lang="en-US" dirty="0"/>
          </a:p>
          <a:p>
            <a:r>
              <a:rPr lang="en-US" dirty="0"/>
              <a:t>Add backup functionality,  to let users securely export and store a copy of their financial data outside the app</a:t>
            </a:r>
          </a:p>
          <a:p>
            <a:r>
              <a:rPr lang="en-US" dirty="0"/>
              <a:t>Refine the interface, to improve user experience and system usability</a:t>
            </a:r>
            <a:endParaRPr lang="en-US" noProof="0" dirty="0"/>
          </a:p>
        </p:txBody>
      </p:sp>
      <p:sp>
        <p:nvSpPr>
          <p:cNvPr id="4" name="Segnaposto contenuto 2">
            <a:extLst>
              <a:ext uri="{FF2B5EF4-FFF2-40B4-BE49-F238E27FC236}">
                <a16:creationId xmlns:a16="http://schemas.microsoft.com/office/drawing/2014/main" id="{FB694BB5-C3DC-B6D6-6653-F4DE87592ED3}"/>
              </a:ext>
            </a:extLst>
          </p:cNvPr>
          <p:cNvSpPr txBox="1">
            <a:spLocks/>
          </p:cNvSpPr>
          <p:nvPr/>
        </p:nvSpPr>
        <p:spPr>
          <a:xfrm>
            <a:off x="1251678" y="1788160"/>
            <a:ext cx="10178322" cy="3593591"/>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None/>
            </a:pPr>
            <a:r>
              <a:rPr lang="en-US" noProof="0" dirty="0"/>
              <a:t>Here are some ideas of improvements that could be made to </a:t>
            </a:r>
            <a:r>
              <a:rPr lang="en-US" noProof="0" dirty="0" err="1"/>
              <a:t>Budgify</a:t>
            </a:r>
            <a:r>
              <a:rPr lang="en-US" noProof="0" dirty="0"/>
              <a:t> to enrich the user experience. </a:t>
            </a:r>
          </a:p>
          <a:p>
            <a:endParaRPr lang="en-US" noProof="0" dirty="0"/>
          </a:p>
        </p:txBody>
      </p:sp>
    </p:spTree>
    <p:extLst>
      <p:ext uri="{BB962C8B-B14F-4D97-AF65-F5344CB8AC3E}">
        <p14:creationId xmlns:p14="http://schemas.microsoft.com/office/powerpoint/2010/main" val="1932009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B56BB8-E047-5866-1FC3-2408492BE5A0}"/>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A47B2476-5665-6DF3-2B93-8578ECA7387D}"/>
              </a:ext>
            </a:extLst>
          </p:cNvPr>
          <p:cNvSpPr>
            <a:spLocks noGrp="1"/>
          </p:cNvSpPr>
          <p:nvPr>
            <p:ph type="title"/>
          </p:nvPr>
        </p:nvSpPr>
        <p:spPr>
          <a:xfrm>
            <a:off x="1251678" y="382385"/>
            <a:ext cx="10178322" cy="951962"/>
          </a:xfrm>
        </p:spPr>
        <p:txBody>
          <a:bodyPr/>
          <a:lstStyle/>
          <a:p>
            <a:r>
              <a:rPr lang="en-US" noProof="0" dirty="0"/>
              <a:t>Personas and scenarios</a:t>
            </a:r>
          </a:p>
        </p:txBody>
      </p:sp>
      <p:sp>
        <p:nvSpPr>
          <p:cNvPr id="3" name="Segnaposto contenuto 2">
            <a:extLst>
              <a:ext uri="{FF2B5EF4-FFF2-40B4-BE49-F238E27FC236}">
                <a16:creationId xmlns:a16="http://schemas.microsoft.com/office/drawing/2014/main" id="{D3C8CE94-00C3-16CA-97F5-118C33F3997B}"/>
              </a:ext>
            </a:extLst>
          </p:cNvPr>
          <p:cNvSpPr>
            <a:spLocks noGrp="1"/>
          </p:cNvSpPr>
          <p:nvPr>
            <p:ph idx="1"/>
          </p:nvPr>
        </p:nvSpPr>
        <p:spPr>
          <a:xfrm>
            <a:off x="1251677" y="1251784"/>
            <a:ext cx="5067142" cy="5223831"/>
          </a:xfrm>
        </p:spPr>
        <p:txBody>
          <a:bodyPr>
            <a:normAutofit/>
          </a:bodyPr>
          <a:lstStyle/>
          <a:p>
            <a:pPr marL="0" indent="0">
              <a:buNone/>
            </a:pPr>
            <a:r>
              <a:rPr lang="en-US" b="1" noProof="0" dirty="0"/>
              <a:t>JAMES CARTER</a:t>
            </a:r>
          </a:p>
          <a:p>
            <a:pPr marL="0" indent="0">
              <a:buNone/>
            </a:pPr>
            <a:r>
              <a:rPr lang="en-US" noProof="0" dirty="0"/>
              <a:t>James is a practical and resilient individual in his late 30s who thrives on stability. When he loses his job, his initial reaction is anxiety, bordering on hopelessness. Internally. However, James is also adaptive and willing to rebuild.</a:t>
            </a:r>
          </a:p>
        </p:txBody>
      </p:sp>
      <p:sp>
        <p:nvSpPr>
          <p:cNvPr id="4" name="Segnaposto contenuto 2">
            <a:extLst>
              <a:ext uri="{FF2B5EF4-FFF2-40B4-BE49-F238E27FC236}">
                <a16:creationId xmlns:a16="http://schemas.microsoft.com/office/drawing/2014/main" id="{3CC8C49F-F85A-C807-B940-4D6656E7B4F7}"/>
              </a:ext>
            </a:extLst>
          </p:cNvPr>
          <p:cNvSpPr txBox="1">
            <a:spLocks/>
          </p:cNvSpPr>
          <p:nvPr/>
        </p:nvSpPr>
        <p:spPr>
          <a:xfrm>
            <a:off x="6514312" y="1251784"/>
            <a:ext cx="4931401" cy="5223832"/>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b="1" noProof="0" dirty="0"/>
              <a:t>Scenario</a:t>
            </a:r>
          </a:p>
          <a:p>
            <a:pPr marL="0" indent="0">
              <a:buNone/>
            </a:pPr>
            <a:r>
              <a:rPr lang="en-US" noProof="0" dirty="0"/>
              <a:t>After being unexpectedly laid off, James turns to </a:t>
            </a:r>
            <a:r>
              <a:rPr lang="en-US" noProof="0" dirty="0" err="1"/>
              <a:t>Budgify</a:t>
            </a:r>
            <a:r>
              <a:rPr lang="en-US" noProof="0" dirty="0"/>
              <a:t> to regain a sense of direction and clarity.</a:t>
            </a:r>
          </a:p>
          <a:p>
            <a:pPr marL="0" indent="0">
              <a:buNone/>
            </a:pPr>
            <a:r>
              <a:rPr lang="en-US" noProof="0" dirty="0" err="1"/>
              <a:t>Budgify</a:t>
            </a:r>
            <a:r>
              <a:rPr lang="en-US" noProof="0" dirty="0"/>
              <a:t> helps James analyze his emergency fund and sets a realistic timeline for how long his current savings will last.</a:t>
            </a:r>
          </a:p>
          <a:p>
            <a:pPr marL="0" indent="0">
              <a:buNone/>
            </a:pPr>
            <a:r>
              <a:rPr lang="en-US" noProof="0" dirty="0"/>
              <a:t>As he begins freelancing, James uses </a:t>
            </a:r>
            <a:r>
              <a:rPr lang="en-US" noProof="0" dirty="0" err="1"/>
              <a:t>Budgify</a:t>
            </a:r>
            <a:r>
              <a:rPr lang="en-US" noProof="0" dirty="0"/>
              <a:t> to categorize different income sources, track tax-related expenses, and manage invoices. </a:t>
            </a:r>
          </a:p>
          <a:p>
            <a:pPr marL="0" indent="0">
              <a:buNone/>
            </a:pPr>
            <a:r>
              <a:rPr lang="en-US" noProof="0" dirty="0"/>
              <a:t>He rebuilds his confidence and navigates unemployment with purpose, eventually stabilizing his finances.</a:t>
            </a:r>
          </a:p>
        </p:txBody>
      </p:sp>
      <p:pic>
        <p:nvPicPr>
          <p:cNvPr id="8" name="Immagine 7">
            <a:extLst>
              <a:ext uri="{FF2B5EF4-FFF2-40B4-BE49-F238E27FC236}">
                <a16:creationId xmlns:a16="http://schemas.microsoft.com/office/drawing/2014/main" id="{6757BFB6-1CE2-F17A-E0AB-DCD8E37244CB}"/>
              </a:ext>
            </a:extLst>
          </p:cNvPr>
          <p:cNvPicPr>
            <a:picLocks noChangeAspect="1"/>
          </p:cNvPicPr>
          <p:nvPr/>
        </p:nvPicPr>
        <p:blipFill>
          <a:blip r:embed="rId2"/>
          <a:stretch>
            <a:fillRect/>
          </a:stretch>
        </p:blipFill>
        <p:spPr>
          <a:xfrm>
            <a:off x="2636093" y="3618510"/>
            <a:ext cx="2219685" cy="298270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72836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2D299-5172-60E2-E4E4-E6DC6D71A757}"/>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8C8BDDA9-0330-7E68-4025-DDD89A3C9A96}"/>
              </a:ext>
            </a:extLst>
          </p:cNvPr>
          <p:cNvSpPr>
            <a:spLocks noGrp="1"/>
          </p:cNvSpPr>
          <p:nvPr>
            <p:ph type="title"/>
          </p:nvPr>
        </p:nvSpPr>
        <p:spPr>
          <a:xfrm>
            <a:off x="1251678" y="382385"/>
            <a:ext cx="10178322" cy="951962"/>
          </a:xfrm>
        </p:spPr>
        <p:txBody>
          <a:bodyPr/>
          <a:lstStyle/>
          <a:p>
            <a:r>
              <a:rPr lang="en-US" noProof="0" dirty="0"/>
              <a:t>Personas and scenarios</a:t>
            </a:r>
          </a:p>
        </p:txBody>
      </p:sp>
      <p:sp>
        <p:nvSpPr>
          <p:cNvPr id="3" name="Segnaposto contenuto 2">
            <a:extLst>
              <a:ext uri="{FF2B5EF4-FFF2-40B4-BE49-F238E27FC236}">
                <a16:creationId xmlns:a16="http://schemas.microsoft.com/office/drawing/2014/main" id="{9DA6D2C4-9ABF-53C8-797A-B336F1581DD6}"/>
              </a:ext>
            </a:extLst>
          </p:cNvPr>
          <p:cNvSpPr>
            <a:spLocks noGrp="1"/>
          </p:cNvSpPr>
          <p:nvPr>
            <p:ph idx="1"/>
          </p:nvPr>
        </p:nvSpPr>
        <p:spPr>
          <a:xfrm>
            <a:off x="1251677" y="1251784"/>
            <a:ext cx="5060835" cy="5223831"/>
          </a:xfrm>
        </p:spPr>
        <p:txBody>
          <a:bodyPr>
            <a:normAutofit/>
          </a:bodyPr>
          <a:lstStyle/>
          <a:p>
            <a:pPr marL="0" indent="0">
              <a:buNone/>
            </a:pPr>
            <a:r>
              <a:rPr lang="en-US" b="1" noProof="0" dirty="0"/>
              <a:t>MARGARET ”MAGGIE” THOMPSON</a:t>
            </a:r>
          </a:p>
          <a:p>
            <a:pPr marL="0" indent="0">
              <a:buNone/>
            </a:pPr>
            <a:r>
              <a:rPr lang="en-US" noProof="0" dirty="0"/>
              <a:t>Maggie is a lively, optimistic retiree. She’s careful with money but believes in enjoying the fruits of her lifelong labor. She’s curious, enjoys planning, and takes pride in managing her finances herself rather than relying on her children.</a:t>
            </a:r>
          </a:p>
        </p:txBody>
      </p:sp>
      <p:sp>
        <p:nvSpPr>
          <p:cNvPr id="4" name="Segnaposto contenuto 2">
            <a:extLst>
              <a:ext uri="{FF2B5EF4-FFF2-40B4-BE49-F238E27FC236}">
                <a16:creationId xmlns:a16="http://schemas.microsoft.com/office/drawing/2014/main" id="{964DC5F4-D0E1-A96C-B9F5-DE9C44A8A72B}"/>
              </a:ext>
            </a:extLst>
          </p:cNvPr>
          <p:cNvSpPr txBox="1">
            <a:spLocks/>
          </p:cNvSpPr>
          <p:nvPr/>
        </p:nvSpPr>
        <p:spPr>
          <a:xfrm>
            <a:off x="6520618" y="1251784"/>
            <a:ext cx="4925095" cy="5223832"/>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b="1" noProof="0" dirty="0"/>
              <a:t>Scenario</a:t>
            </a:r>
          </a:p>
          <a:p>
            <a:pPr marL="0" indent="0">
              <a:buNone/>
            </a:pPr>
            <a:r>
              <a:rPr lang="en-US" noProof="0" dirty="0"/>
              <a:t>With a long-anticipated cruise around the Mediterranean on the horizon, Maggie wants to enjoy herself without falling into careless spending. </a:t>
            </a:r>
          </a:p>
          <a:p>
            <a:pPr marL="0" indent="0">
              <a:buNone/>
            </a:pPr>
            <a:r>
              <a:rPr lang="en-US" noProof="0" dirty="0"/>
              <a:t>Maggie uses </a:t>
            </a:r>
            <a:r>
              <a:rPr lang="en-US" noProof="0" dirty="0" err="1"/>
              <a:t>Budgify</a:t>
            </a:r>
            <a:r>
              <a:rPr lang="en-US" noProof="0" dirty="0"/>
              <a:t> to create a personalized trip budget, dividing expenses into categories like travel, lodging, excursions, and on-board spending. </a:t>
            </a:r>
          </a:p>
          <a:p>
            <a:pPr marL="0" indent="0">
              <a:buNone/>
            </a:pPr>
            <a:r>
              <a:rPr lang="en-US" noProof="0" dirty="0"/>
              <a:t>During the trip, </a:t>
            </a:r>
            <a:r>
              <a:rPr lang="en-US" noProof="0" dirty="0" err="1"/>
              <a:t>Budgify</a:t>
            </a:r>
            <a:r>
              <a:rPr lang="en-US" noProof="0" dirty="0"/>
              <a:t> tracks her spending in real time when buying meaningful souvenirs while skipping unnecessary extras.</a:t>
            </a:r>
          </a:p>
          <a:p>
            <a:pPr marL="0" indent="0">
              <a:buNone/>
            </a:pPr>
            <a:r>
              <a:rPr lang="en-US" noProof="0" dirty="0"/>
              <a:t>Maggie enjoys her cruise worry-free, proud of having full control over her finances, and returns home with wonderful memories, not debt.</a:t>
            </a:r>
          </a:p>
        </p:txBody>
      </p:sp>
      <p:pic>
        <p:nvPicPr>
          <p:cNvPr id="6" name="Immagine 5">
            <a:extLst>
              <a:ext uri="{FF2B5EF4-FFF2-40B4-BE49-F238E27FC236}">
                <a16:creationId xmlns:a16="http://schemas.microsoft.com/office/drawing/2014/main" id="{21E8FACA-2F08-3BDD-1406-03475A27AE34}"/>
              </a:ext>
            </a:extLst>
          </p:cNvPr>
          <p:cNvPicPr>
            <a:picLocks noChangeAspect="1"/>
          </p:cNvPicPr>
          <p:nvPr/>
        </p:nvPicPr>
        <p:blipFill>
          <a:blip r:embed="rId2"/>
          <a:stretch>
            <a:fillRect/>
          </a:stretch>
        </p:blipFill>
        <p:spPr>
          <a:xfrm>
            <a:off x="2827195" y="3745886"/>
            <a:ext cx="1986455" cy="297968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01287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A3E41EE-5CC9-9BFE-3731-5F398B3259E8}"/>
              </a:ext>
            </a:extLst>
          </p:cNvPr>
          <p:cNvSpPr>
            <a:spLocks noGrp="1"/>
          </p:cNvSpPr>
          <p:nvPr>
            <p:ph type="title"/>
          </p:nvPr>
        </p:nvSpPr>
        <p:spPr/>
        <p:txBody>
          <a:bodyPr/>
          <a:lstStyle/>
          <a:p>
            <a:r>
              <a:rPr lang="en-US" noProof="0" dirty="0"/>
              <a:t>User analysis - interviews</a:t>
            </a:r>
          </a:p>
        </p:txBody>
      </p:sp>
      <p:sp>
        <p:nvSpPr>
          <p:cNvPr id="3" name="Segnaposto contenuto 2">
            <a:extLst>
              <a:ext uri="{FF2B5EF4-FFF2-40B4-BE49-F238E27FC236}">
                <a16:creationId xmlns:a16="http://schemas.microsoft.com/office/drawing/2014/main" id="{D120AA3F-04BA-2FAE-75A9-8CAFA5320654}"/>
              </a:ext>
            </a:extLst>
          </p:cNvPr>
          <p:cNvSpPr>
            <a:spLocks noGrp="1"/>
          </p:cNvSpPr>
          <p:nvPr>
            <p:ph idx="1"/>
          </p:nvPr>
        </p:nvSpPr>
        <p:spPr>
          <a:xfrm>
            <a:off x="1251678" y="1719466"/>
            <a:ext cx="10178322" cy="4756149"/>
          </a:xfrm>
        </p:spPr>
        <p:txBody>
          <a:bodyPr>
            <a:normAutofit/>
          </a:bodyPr>
          <a:lstStyle/>
          <a:p>
            <a:pPr marL="0" indent="0">
              <a:buNone/>
            </a:pPr>
            <a:r>
              <a:rPr lang="en-US" noProof="0" dirty="0"/>
              <a:t>The feedback from the interviews with our users can be synthesized into:</a:t>
            </a:r>
          </a:p>
          <a:p>
            <a:pPr marL="0" indent="0">
              <a:buNone/>
            </a:pPr>
            <a:endParaRPr lang="en-US" noProof="0" dirty="0"/>
          </a:p>
          <a:p>
            <a:r>
              <a:rPr lang="en-US" b="1" noProof="0" dirty="0"/>
              <a:t>Simplicity and Ease of Use:</a:t>
            </a:r>
            <a:r>
              <a:rPr lang="en-US" noProof="0" dirty="0"/>
              <a:t> many current applications are perceived as ”too confusing”, ”overcomplicated” or having a cluttered interface</a:t>
            </a:r>
          </a:p>
          <a:p>
            <a:endParaRPr lang="en-US" noProof="0" dirty="0"/>
          </a:p>
          <a:p>
            <a:r>
              <a:rPr lang="en-US" b="1" noProof="0" dirty="0"/>
              <a:t>Intuitiveness: </a:t>
            </a:r>
            <a:r>
              <a:rPr lang="en-US" noProof="0" dirty="0"/>
              <a:t>users want an app that is intuitive from the start, allowing for quick and easy use and visualization</a:t>
            </a:r>
          </a:p>
          <a:p>
            <a:endParaRPr lang="en-US" noProof="0" dirty="0"/>
          </a:p>
          <a:p>
            <a:r>
              <a:rPr lang="en-US" b="1" noProof="0" dirty="0"/>
              <a:t>Engagement</a:t>
            </a:r>
            <a:r>
              <a:rPr lang="en-US" noProof="0" dirty="0"/>
              <a:t>:</a:t>
            </a:r>
            <a:r>
              <a:rPr lang="en-US" b="1" noProof="0" dirty="0"/>
              <a:t> </a:t>
            </a:r>
            <a:r>
              <a:rPr lang="en-US" noProof="0" dirty="0"/>
              <a:t>many users focus on personal goals, wanting to track their progress towards them and to receive rewards for reaching them</a:t>
            </a:r>
          </a:p>
        </p:txBody>
      </p:sp>
    </p:spTree>
    <p:extLst>
      <p:ext uri="{BB962C8B-B14F-4D97-AF65-F5344CB8AC3E}">
        <p14:creationId xmlns:p14="http://schemas.microsoft.com/office/powerpoint/2010/main" val="3865664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9851AA4-D1F1-7376-18B4-EA52E896EA30}"/>
              </a:ext>
            </a:extLst>
          </p:cNvPr>
          <p:cNvSpPr>
            <a:spLocks noGrp="1"/>
          </p:cNvSpPr>
          <p:nvPr>
            <p:ph type="title"/>
          </p:nvPr>
        </p:nvSpPr>
        <p:spPr/>
        <p:txBody>
          <a:bodyPr/>
          <a:lstStyle/>
          <a:p>
            <a:r>
              <a:rPr lang="en-US" noProof="0" dirty="0"/>
              <a:t>User analysis - questionnaires</a:t>
            </a:r>
          </a:p>
        </p:txBody>
      </p:sp>
      <p:pic>
        <p:nvPicPr>
          <p:cNvPr id="1032" name="Picture 8" descr="Grafico delle risposte di Moduli. Titolo della domanda: How often do you check your expenses?. Numero di risposte: 29 risposte.">
            <a:extLst>
              <a:ext uri="{FF2B5EF4-FFF2-40B4-BE49-F238E27FC236}">
                <a16:creationId xmlns:a16="http://schemas.microsoft.com/office/drawing/2014/main" id="{8AC7D8E9-A99E-3F82-221B-12842A9A41C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469801" y="1185206"/>
            <a:ext cx="6285420" cy="26446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1028" name="Picture 4" descr="Grafico delle risposte di Moduli. Titolo della domanda: What&amp;apos;s your main objective for using a finance app?. Numero di risposte: 29 risposte.">
            <a:extLst>
              <a:ext uri="{FF2B5EF4-FFF2-40B4-BE49-F238E27FC236}">
                <a16:creationId xmlns:a16="http://schemas.microsoft.com/office/drawing/2014/main" id="{AF613A1D-45A1-BC82-3B64-E53CC2E6B1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9801" y="3913516"/>
            <a:ext cx="6285420" cy="264429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3" name="Segnaposto contenuto 2">
            <a:extLst>
              <a:ext uri="{FF2B5EF4-FFF2-40B4-BE49-F238E27FC236}">
                <a16:creationId xmlns:a16="http://schemas.microsoft.com/office/drawing/2014/main" id="{A5630919-AB93-22C1-48EF-26C68930CCEF}"/>
              </a:ext>
            </a:extLst>
          </p:cNvPr>
          <p:cNvSpPr txBox="1">
            <a:spLocks/>
          </p:cNvSpPr>
          <p:nvPr/>
        </p:nvSpPr>
        <p:spPr>
          <a:xfrm>
            <a:off x="1251678" y="1213947"/>
            <a:ext cx="4020311" cy="1358986"/>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noProof="0" dirty="0"/>
              <a:t>We administered a questionnaire to our potential users. Here are some of the insights we gained from it.</a:t>
            </a:r>
          </a:p>
        </p:txBody>
      </p:sp>
      <p:sp>
        <p:nvSpPr>
          <p:cNvPr id="6" name="Segnaposto contenuto 2">
            <a:extLst>
              <a:ext uri="{FF2B5EF4-FFF2-40B4-BE49-F238E27FC236}">
                <a16:creationId xmlns:a16="http://schemas.microsoft.com/office/drawing/2014/main" id="{4E4DC11C-8A7F-7104-6D90-5010740A58D8}"/>
              </a:ext>
            </a:extLst>
          </p:cNvPr>
          <p:cNvSpPr txBox="1">
            <a:spLocks/>
          </p:cNvSpPr>
          <p:nvPr/>
        </p:nvSpPr>
        <p:spPr>
          <a:xfrm>
            <a:off x="1251678" y="2416900"/>
            <a:ext cx="4020311" cy="2818569"/>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r>
              <a:rPr lang="en-US" noProof="0" dirty="0"/>
              <a:t>Many users tend to check expenses on a weekly basis</a:t>
            </a:r>
          </a:p>
          <a:p>
            <a:r>
              <a:rPr lang="en-US" noProof="0" dirty="0"/>
              <a:t>They want to keep track of their expenses in order to be aware of their use of money</a:t>
            </a:r>
          </a:p>
          <a:p>
            <a:r>
              <a:rPr lang="en-US" noProof="0" dirty="0"/>
              <a:t>They also like to keep track of goals and debts</a:t>
            </a:r>
          </a:p>
        </p:txBody>
      </p:sp>
      <p:sp>
        <p:nvSpPr>
          <p:cNvPr id="7" name="Segnaposto contenuto 2">
            <a:extLst>
              <a:ext uri="{FF2B5EF4-FFF2-40B4-BE49-F238E27FC236}">
                <a16:creationId xmlns:a16="http://schemas.microsoft.com/office/drawing/2014/main" id="{CD63B33A-440A-C795-F82A-25FBCDA00BE3}"/>
              </a:ext>
            </a:extLst>
          </p:cNvPr>
          <p:cNvSpPr txBox="1">
            <a:spLocks/>
          </p:cNvSpPr>
          <p:nvPr/>
        </p:nvSpPr>
        <p:spPr>
          <a:xfrm>
            <a:off x="1251678" y="5198826"/>
            <a:ext cx="4020311" cy="1358986"/>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noProof="0" dirty="0"/>
              <a:t>From this, we were able to get an idea of the general use of the app.</a:t>
            </a:r>
          </a:p>
        </p:txBody>
      </p:sp>
    </p:spTree>
    <p:extLst>
      <p:ext uri="{BB962C8B-B14F-4D97-AF65-F5344CB8AC3E}">
        <p14:creationId xmlns:p14="http://schemas.microsoft.com/office/powerpoint/2010/main" val="1529748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C5FB6F-62AD-8464-B83B-E49EF88EF455}"/>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C490B737-23F6-8613-3D16-E33D405AB954}"/>
              </a:ext>
            </a:extLst>
          </p:cNvPr>
          <p:cNvSpPr>
            <a:spLocks noGrp="1"/>
          </p:cNvSpPr>
          <p:nvPr>
            <p:ph type="title"/>
          </p:nvPr>
        </p:nvSpPr>
        <p:spPr/>
        <p:txBody>
          <a:bodyPr/>
          <a:lstStyle/>
          <a:p>
            <a:r>
              <a:rPr lang="en-US" noProof="0" dirty="0"/>
              <a:t>User analysis - questionnaires</a:t>
            </a:r>
          </a:p>
        </p:txBody>
      </p:sp>
      <p:sp>
        <p:nvSpPr>
          <p:cNvPr id="3" name="Segnaposto contenuto 2">
            <a:extLst>
              <a:ext uri="{FF2B5EF4-FFF2-40B4-BE49-F238E27FC236}">
                <a16:creationId xmlns:a16="http://schemas.microsoft.com/office/drawing/2014/main" id="{A2410CA3-3F3A-434A-41B4-9D73683D3091}"/>
              </a:ext>
            </a:extLst>
          </p:cNvPr>
          <p:cNvSpPr>
            <a:spLocks noGrp="1"/>
          </p:cNvSpPr>
          <p:nvPr>
            <p:ph idx="1"/>
          </p:nvPr>
        </p:nvSpPr>
        <p:spPr>
          <a:xfrm>
            <a:off x="1251678" y="2706079"/>
            <a:ext cx="3887881" cy="1487549"/>
          </a:xfrm>
        </p:spPr>
        <p:txBody>
          <a:bodyPr>
            <a:normAutofit lnSpcReduction="10000"/>
          </a:bodyPr>
          <a:lstStyle/>
          <a:p>
            <a:r>
              <a:rPr lang="en-US" noProof="0" dirty="0"/>
              <a:t>Users like receiving in-app rewards for reaching set goals</a:t>
            </a:r>
          </a:p>
          <a:p>
            <a:r>
              <a:rPr lang="en-US" noProof="0" dirty="0"/>
              <a:t>They do not need to convert currencies often</a:t>
            </a:r>
          </a:p>
        </p:txBody>
      </p:sp>
      <p:pic>
        <p:nvPicPr>
          <p:cNvPr id="2050" name="Picture 2" descr="Grafico delle risposte di Moduli. Titolo della domanda: Would you be interested in receiving in-app rewards for reaching a goal?. Numero di risposte: 29 risposte.">
            <a:extLst>
              <a:ext uri="{FF2B5EF4-FFF2-40B4-BE49-F238E27FC236}">
                <a16:creationId xmlns:a16="http://schemas.microsoft.com/office/drawing/2014/main" id="{3362A902-FC22-9222-2958-17ECB6AD0D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9801" y="1178950"/>
            <a:ext cx="6285420" cy="264429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2052" name="Picture 4" descr="Grafico delle risposte di Moduli. Titolo della domanda: How often do you need to convert currencies when tracking finances?. Numero di risposte: 29 risposte.">
            <a:extLst>
              <a:ext uri="{FF2B5EF4-FFF2-40B4-BE49-F238E27FC236}">
                <a16:creationId xmlns:a16="http://schemas.microsoft.com/office/drawing/2014/main" id="{4DF8C873-77C6-AD91-8DFD-E1102BF5CE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9801" y="3927521"/>
            <a:ext cx="6285422" cy="264429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4" name="Segnaposto contenuto 2">
            <a:extLst>
              <a:ext uri="{FF2B5EF4-FFF2-40B4-BE49-F238E27FC236}">
                <a16:creationId xmlns:a16="http://schemas.microsoft.com/office/drawing/2014/main" id="{E2A0934C-1BBB-75C3-F301-E6041170B3D0}"/>
              </a:ext>
            </a:extLst>
          </p:cNvPr>
          <p:cNvSpPr txBox="1">
            <a:spLocks/>
          </p:cNvSpPr>
          <p:nvPr/>
        </p:nvSpPr>
        <p:spPr>
          <a:xfrm>
            <a:off x="1251678" y="1213947"/>
            <a:ext cx="4020311" cy="135898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noProof="0" dirty="0"/>
              <a:t>Through the questionnaire we were also able to decide which features to develop depending on the preference of the users. We noticed that</a:t>
            </a:r>
          </a:p>
        </p:txBody>
      </p:sp>
      <p:sp>
        <p:nvSpPr>
          <p:cNvPr id="5" name="Segnaposto contenuto 2">
            <a:extLst>
              <a:ext uri="{FF2B5EF4-FFF2-40B4-BE49-F238E27FC236}">
                <a16:creationId xmlns:a16="http://schemas.microsoft.com/office/drawing/2014/main" id="{CCF2C004-09B5-A7E4-DDD5-ED8D85904E34}"/>
              </a:ext>
            </a:extLst>
          </p:cNvPr>
          <p:cNvSpPr txBox="1">
            <a:spLocks/>
          </p:cNvSpPr>
          <p:nvPr/>
        </p:nvSpPr>
        <p:spPr>
          <a:xfrm>
            <a:off x="1251678" y="4285068"/>
            <a:ext cx="4020311" cy="1888404"/>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US" noProof="0" dirty="0"/>
              <a:t>Because of this, we decided to implement a leveling system with rewards in our app and we abandoned the idea of inserting a currency conversion feature.</a:t>
            </a:r>
          </a:p>
        </p:txBody>
      </p:sp>
    </p:spTree>
    <p:extLst>
      <p:ext uri="{BB962C8B-B14F-4D97-AF65-F5344CB8AC3E}">
        <p14:creationId xmlns:p14="http://schemas.microsoft.com/office/powerpoint/2010/main" val="31340036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539F556-13DF-0980-D669-F61DCF4A04A8}"/>
              </a:ext>
            </a:extLst>
          </p:cNvPr>
          <p:cNvSpPr>
            <a:spLocks noGrp="1"/>
          </p:cNvSpPr>
          <p:nvPr>
            <p:ph type="title"/>
          </p:nvPr>
        </p:nvSpPr>
        <p:spPr/>
        <p:txBody>
          <a:bodyPr/>
          <a:lstStyle/>
          <a:p>
            <a:r>
              <a:rPr lang="en-US" noProof="0" dirty="0"/>
              <a:t>Competitor analysis</a:t>
            </a:r>
          </a:p>
        </p:txBody>
      </p:sp>
      <p:sp>
        <p:nvSpPr>
          <p:cNvPr id="3" name="Segnaposto contenuto 2">
            <a:extLst>
              <a:ext uri="{FF2B5EF4-FFF2-40B4-BE49-F238E27FC236}">
                <a16:creationId xmlns:a16="http://schemas.microsoft.com/office/drawing/2014/main" id="{403C63E4-2091-CDFA-7B96-D32D8A2FB4D0}"/>
              </a:ext>
            </a:extLst>
          </p:cNvPr>
          <p:cNvSpPr>
            <a:spLocks noGrp="1"/>
          </p:cNvSpPr>
          <p:nvPr>
            <p:ph idx="1"/>
          </p:nvPr>
        </p:nvSpPr>
        <p:spPr>
          <a:xfrm>
            <a:off x="1251678" y="1303017"/>
            <a:ext cx="10178322" cy="1142999"/>
          </a:xfrm>
        </p:spPr>
        <p:txBody>
          <a:bodyPr/>
          <a:lstStyle/>
          <a:p>
            <a:pPr marL="0" indent="0">
              <a:buNone/>
            </a:pPr>
            <a:r>
              <a:rPr lang="en-US" noProof="0" dirty="0"/>
              <a:t>From the results of the questionnaires and by looking at the most popular finance apps we were able to find some apps that users currently utilize to track their expenses. We’ve compared the features offered by said apps with the ones offered by </a:t>
            </a:r>
            <a:r>
              <a:rPr lang="en-US" noProof="0" dirty="0" err="1"/>
              <a:t>Budgify</a:t>
            </a:r>
            <a:endParaRPr lang="en-US" noProof="0" dirty="0"/>
          </a:p>
        </p:txBody>
      </p:sp>
      <p:graphicFrame>
        <p:nvGraphicFramePr>
          <p:cNvPr id="4" name="Tabella 3">
            <a:extLst>
              <a:ext uri="{FF2B5EF4-FFF2-40B4-BE49-F238E27FC236}">
                <a16:creationId xmlns:a16="http://schemas.microsoft.com/office/drawing/2014/main" id="{5D1CA6CA-3078-FAA1-A0E0-5402E04B3543}"/>
              </a:ext>
            </a:extLst>
          </p:cNvPr>
          <p:cNvGraphicFramePr>
            <a:graphicFrameLocks noGrp="1"/>
          </p:cNvGraphicFramePr>
          <p:nvPr>
            <p:extLst>
              <p:ext uri="{D42A27DB-BD31-4B8C-83A1-F6EECF244321}">
                <p14:modId xmlns:p14="http://schemas.microsoft.com/office/powerpoint/2010/main" val="4096519461"/>
              </p:ext>
            </p:extLst>
          </p:nvPr>
        </p:nvGraphicFramePr>
        <p:xfrm>
          <a:off x="958543" y="2795149"/>
          <a:ext cx="10834061" cy="2494280"/>
        </p:xfrm>
        <a:graphic>
          <a:graphicData uri="http://schemas.openxmlformats.org/drawingml/2006/table">
            <a:tbl>
              <a:tblPr firstRow="1" bandRow="1">
                <a:tableStyleId>{6E25E649-3F16-4E02-A733-19D2CDBF48F0}</a:tableStyleId>
              </a:tblPr>
              <a:tblGrid>
                <a:gridCol w="1746820">
                  <a:extLst>
                    <a:ext uri="{9D8B030D-6E8A-4147-A177-3AD203B41FA5}">
                      <a16:colId xmlns:a16="http://schemas.microsoft.com/office/drawing/2014/main" val="2848483182"/>
                    </a:ext>
                  </a:extLst>
                </a:gridCol>
                <a:gridCol w="1348626">
                  <a:extLst>
                    <a:ext uri="{9D8B030D-6E8A-4147-A177-3AD203B41FA5}">
                      <a16:colId xmlns:a16="http://schemas.microsoft.com/office/drawing/2014/main" val="380943731"/>
                    </a:ext>
                  </a:extLst>
                </a:gridCol>
                <a:gridCol w="1547723">
                  <a:extLst>
                    <a:ext uri="{9D8B030D-6E8A-4147-A177-3AD203B41FA5}">
                      <a16:colId xmlns:a16="http://schemas.microsoft.com/office/drawing/2014/main" val="540216691"/>
                    </a:ext>
                  </a:extLst>
                </a:gridCol>
                <a:gridCol w="1547723">
                  <a:extLst>
                    <a:ext uri="{9D8B030D-6E8A-4147-A177-3AD203B41FA5}">
                      <a16:colId xmlns:a16="http://schemas.microsoft.com/office/drawing/2014/main" val="2195746252"/>
                    </a:ext>
                  </a:extLst>
                </a:gridCol>
                <a:gridCol w="1547723">
                  <a:extLst>
                    <a:ext uri="{9D8B030D-6E8A-4147-A177-3AD203B41FA5}">
                      <a16:colId xmlns:a16="http://schemas.microsoft.com/office/drawing/2014/main" val="3612747940"/>
                    </a:ext>
                  </a:extLst>
                </a:gridCol>
                <a:gridCol w="1547723">
                  <a:extLst>
                    <a:ext uri="{9D8B030D-6E8A-4147-A177-3AD203B41FA5}">
                      <a16:colId xmlns:a16="http://schemas.microsoft.com/office/drawing/2014/main" val="1844311640"/>
                    </a:ext>
                  </a:extLst>
                </a:gridCol>
                <a:gridCol w="1547723">
                  <a:extLst>
                    <a:ext uri="{9D8B030D-6E8A-4147-A177-3AD203B41FA5}">
                      <a16:colId xmlns:a16="http://schemas.microsoft.com/office/drawing/2014/main" val="3973828104"/>
                    </a:ext>
                  </a:extLst>
                </a:gridCol>
              </a:tblGrid>
              <a:tr h="370840">
                <a:tc>
                  <a:txBody>
                    <a:bodyPr/>
                    <a:lstStyle/>
                    <a:p>
                      <a:pPr algn="ctr"/>
                      <a:r>
                        <a:rPr lang="en-US" noProof="0" dirty="0"/>
                        <a:t>App</a:t>
                      </a:r>
                    </a:p>
                  </a:txBody>
                  <a:tcPr anchor="ctr"/>
                </a:tc>
                <a:tc>
                  <a:txBody>
                    <a:bodyPr/>
                    <a:lstStyle/>
                    <a:p>
                      <a:pPr algn="ctr"/>
                      <a:r>
                        <a:rPr lang="en-US" noProof="0" dirty="0"/>
                        <a:t>Expense tracking</a:t>
                      </a:r>
                    </a:p>
                  </a:txBody>
                  <a:tcPr anchor="ctr"/>
                </a:tc>
                <a:tc>
                  <a:txBody>
                    <a:bodyPr/>
                    <a:lstStyle/>
                    <a:p>
                      <a:pPr algn="ctr"/>
                      <a:r>
                        <a:rPr lang="en-US" noProof="0" dirty="0"/>
                        <a:t>Categories</a:t>
                      </a:r>
                    </a:p>
                  </a:txBody>
                  <a:tcPr anchor="ctr"/>
                </a:tc>
                <a:tc>
                  <a:txBody>
                    <a:bodyPr/>
                    <a:lstStyle/>
                    <a:p>
                      <a:pPr algn="ctr"/>
                      <a:r>
                        <a:rPr lang="en-US" noProof="0" dirty="0"/>
                        <a:t>Loans</a:t>
                      </a:r>
                    </a:p>
                  </a:txBody>
                  <a:tcPr anchor="ctr"/>
                </a:tc>
                <a:tc>
                  <a:txBody>
                    <a:bodyPr/>
                    <a:lstStyle/>
                    <a:p>
                      <a:pPr algn="ctr"/>
                      <a:r>
                        <a:rPr lang="en-US" noProof="0" dirty="0"/>
                        <a:t>Charts</a:t>
                      </a:r>
                    </a:p>
                  </a:txBody>
                  <a:tcPr anchor="ctr"/>
                </a:tc>
                <a:tc>
                  <a:txBody>
                    <a:bodyPr/>
                    <a:lstStyle/>
                    <a:p>
                      <a:pPr algn="ctr"/>
                      <a:r>
                        <a:rPr lang="en-US" noProof="0" dirty="0"/>
                        <a:t>Reward system</a:t>
                      </a:r>
                    </a:p>
                  </a:txBody>
                  <a:tcPr anchor="ctr"/>
                </a:tc>
                <a:tc>
                  <a:txBody>
                    <a:bodyPr/>
                    <a:lstStyle/>
                    <a:p>
                      <a:pPr algn="ctr"/>
                      <a:r>
                        <a:rPr lang="en-US" noProof="0" dirty="0"/>
                        <a:t>Secure access</a:t>
                      </a:r>
                    </a:p>
                  </a:txBody>
                  <a:tcPr anchor="ctr"/>
                </a:tc>
                <a:extLst>
                  <a:ext uri="{0D108BD9-81ED-4DB2-BD59-A6C34878D82A}">
                    <a16:rowId xmlns:a16="http://schemas.microsoft.com/office/drawing/2014/main" val="110336261"/>
                  </a:ext>
                </a:extLst>
              </a:tr>
              <a:tr h="370840">
                <a:tc>
                  <a:txBody>
                    <a:bodyPr/>
                    <a:lstStyle/>
                    <a:p>
                      <a:pPr algn="ctr"/>
                      <a:r>
                        <a:rPr lang="en-US" noProof="0" dirty="0" err="1"/>
                        <a:t>Budgify</a:t>
                      </a: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extLst>
                  <a:ext uri="{0D108BD9-81ED-4DB2-BD59-A6C34878D82A}">
                    <a16:rowId xmlns:a16="http://schemas.microsoft.com/office/drawing/2014/main" val="4198423557"/>
                  </a:ext>
                </a:extLst>
              </a:tr>
              <a:tr h="370840">
                <a:tc>
                  <a:txBody>
                    <a:bodyPr/>
                    <a:lstStyle/>
                    <a:p>
                      <a:pPr algn="ctr"/>
                      <a:r>
                        <a:rPr lang="en-US" noProof="0" dirty="0"/>
                        <a:t>Budget e </a:t>
                      </a:r>
                      <a:r>
                        <a:rPr lang="en-US" noProof="0" dirty="0" err="1"/>
                        <a:t>finanze</a:t>
                      </a: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extLst>
                  <a:ext uri="{0D108BD9-81ED-4DB2-BD59-A6C34878D82A}">
                    <a16:rowId xmlns:a16="http://schemas.microsoft.com/office/drawing/2014/main" val="3133770944"/>
                  </a:ext>
                </a:extLst>
              </a:tr>
              <a:tr h="370840">
                <a:tc>
                  <a:txBody>
                    <a:bodyPr/>
                    <a:lstStyle/>
                    <a:p>
                      <a:pPr algn="ctr"/>
                      <a:r>
                        <a:rPr lang="en-US" noProof="0" dirty="0" err="1"/>
                        <a:t>Splitwise</a:t>
                      </a: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extLst>
                  <a:ext uri="{0D108BD9-81ED-4DB2-BD59-A6C34878D82A}">
                    <a16:rowId xmlns:a16="http://schemas.microsoft.com/office/drawing/2014/main" val="798267010"/>
                  </a:ext>
                </a:extLst>
              </a:tr>
              <a:tr h="370840">
                <a:tc>
                  <a:txBody>
                    <a:bodyPr/>
                    <a:lstStyle/>
                    <a:p>
                      <a:pPr algn="ctr"/>
                      <a:r>
                        <a:rPr lang="en-US" noProof="0" dirty="0"/>
                        <a:t>Money manager</a:t>
                      </a:r>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extLst>
                  <a:ext uri="{0D108BD9-81ED-4DB2-BD59-A6C34878D82A}">
                    <a16:rowId xmlns:a16="http://schemas.microsoft.com/office/drawing/2014/main" val="3730146829"/>
                  </a:ext>
                </a:extLst>
              </a:tr>
              <a:tr h="370840">
                <a:tc>
                  <a:txBody>
                    <a:bodyPr/>
                    <a:lstStyle/>
                    <a:p>
                      <a:pPr algn="ctr"/>
                      <a:r>
                        <a:rPr lang="en-US" noProof="0" dirty="0"/>
                        <a:t>1Money</a:t>
                      </a:r>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tc>
                  <a:txBody>
                    <a:bodyPr/>
                    <a:lstStyle/>
                    <a:p>
                      <a:pPr algn="ctr"/>
                      <a:endParaRPr lang="en-US" noProof="0" dirty="0"/>
                    </a:p>
                  </a:txBody>
                  <a:tcPr anchor="ctr"/>
                </a:tc>
                <a:extLst>
                  <a:ext uri="{0D108BD9-81ED-4DB2-BD59-A6C34878D82A}">
                    <a16:rowId xmlns:a16="http://schemas.microsoft.com/office/drawing/2014/main" val="12169707"/>
                  </a:ext>
                </a:extLst>
              </a:tr>
            </a:tbl>
          </a:graphicData>
        </a:graphic>
      </p:graphicFrame>
      <p:pic>
        <p:nvPicPr>
          <p:cNvPr id="6" name="Elemento grafico 5" descr="Chiudi con riempimento a tinta unita">
            <a:extLst>
              <a:ext uri="{FF2B5EF4-FFF2-40B4-BE49-F238E27FC236}">
                <a16:creationId xmlns:a16="http://schemas.microsoft.com/office/drawing/2014/main" id="{FD572925-FF3D-6061-B43E-3618DB84DF4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05863" y="3842542"/>
            <a:ext cx="342112" cy="342112"/>
          </a:xfrm>
          <a:prstGeom prst="rect">
            <a:avLst/>
          </a:prstGeom>
        </p:spPr>
      </p:pic>
      <p:pic>
        <p:nvPicPr>
          <p:cNvPr id="8" name="Elemento grafico 7" descr="Segno di spunta con riempimento a tinta unita">
            <a:extLst>
              <a:ext uri="{FF2B5EF4-FFF2-40B4-BE49-F238E27FC236}">
                <a16:creationId xmlns:a16="http://schemas.microsoft.com/office/drawing/2014/main" id="{0D3FE41D-18E2-7D82-0654-69F189E3E8E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19470" y="3454224"/>
            <a:ext cx="342112" cy="342112"/>
          </a:xfrm>
          <a:prstGeom prst="rect">
            <a:avLst/>
          </a:prstGeom>
        </p:spPr>
      </p:pic>
      <p:pic>
        <p:nvPicPr>
          <p:cNvPr id="9" name="Elemento grafico 8" descr="Segno di spunta con riempimento a tinta unita">
            <a:extLst>
              <a:ext uri="{FF2B5EF4-FFF2-40B4-BE49-F238E27FC236}">
                <a16:creationId xmlns:a16="http://schemas.microsoft.com/office/drawing/2014/main" id="{E9F324E5-EF59-968C-77BE-A77FEFADE99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53460" y="3454224"/>
            <a:ext cx="342112" cy="342112"/>
          </a:xfrm>
          <a:prstGeom prst="rect">
            <a:avLst/>
          </a:prstGeom>
        </p:spPr>
      </p:pic>
      <p:pic>
        <p:nvPicPr>
          <p:cNvPr id="10" name="Elemento grafico 9" descr="Segno di spunta con riempimento a tinta unita">
            <a:extLst>
              <a:ext uri="{FF2B5EF4-FFF2-40B4-BE49-F238E27FC236}">
                <a16:creationId xmlns:a16="http://schemas.microsoft.com/office/drawing/2014/main" id="{8563BCCA-4EA4-277A-C40D-736924555BC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18976" y="3454224"/>
            <a:ext cx="342112" cy="342112"/>
          </a:xfrm>
          <a:prstGeom prst="rect">
            <a:avLst/>
          </a:prstGeom>
        </p:spPr>
      </p:pic>
      <p:pic>
        <p:nvPicPr>
          <p:cNvPr id="11" name="Elemento grafico 10" descr="Segno di spunta con riempimento a tinta unita">
            <a:extLst>
              <a:ext uri="{FF2B5EF4-FFF2-40B4-BE49-F238E27FC236}">
                <a16:creationId xmlns:a16="http://schemas.microsoft.com/office/drawing/2014/main" id="{638ECCC2-C5C9-86AF-94A9-3CAF4606BE0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65572" y="3454224"/>
            <a:ext cx="342112" cy="342112"/>
          </a:xfrm>
          <a:prstGeom prst="rect">
            <a:avLst/>
          </a:prstGeom>
        </p:spPr>
      </p:pic>
      <p:pic>
        <p:nvPicPr>
          <p:cNvPr id="12" name="Elemento grafico 11" descr="Segno di spunta con riempimento a tinta unita">
            <a:extLst>
              <a:ext uri="{FF2B5EF4-FFF2-40B4-BE49-F238E27FC236}">
                <a16:creationId xmlns:a16="http://schemas.microsoft.com/office/drawing/2014/main" id="{863FF107-E665-C6A5-1806-AC8A41BE7DF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305863" y="3454224"/>
            <a:ext cx="342112" cy="342112"/>
          </a:xfrm>
          <a:prstGeom prst="rect">
            <a:avLst/>
          </a:prstGeom>
        </p:spPr>
      </p:pic>
      <p:pic>
        <p:nvPicPr>
          <p:cNvPr id="13" name="Elemento grafico 12" descr="Segno di spunta con riempimento a tinta unita">
            <a:extLst>
              <a:ext uri="{FF2B5EF4-FFF2-40B4-BE49-F238E27FC236}">
                <a16:creationId xmlns:a16="http://schemas.microsoft.com/office/drawing/2014/main" id="{150431C6-689A-3DB1-84C7-E688E4FF7C0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19470" y="3829930"/>
            <a:ext cx="342112" cy="342112"/>
          </a:xfrm>
          <a:prstGeom prst="rect">
            <a:avLst/>
          </a:prstGeom>
        </p:spPr>
      </p:pic>
      <p:pic>
        <p:nvPicPr>
          <p:cNvPr id="14" name="Elemento grafico 13" descr="Segno di spunta con riempimento a tinta unita">
            <a:extLst>
              <a:ext uri="{FF2B5EF4-FFF2-40B4-BE49-F238E27FC236}">
                <a16:creationId xmlns:a16="http://schemas.microsoft.com/office/drawing/2014/main" id="{13FB72FE-846E-3ECB-F67D-9B29D423EF9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19470" y="4188839"/>
            <a:ext cx="342112" cy="342112"/>
          </a:xfrm>
          <a:prstGeom prst="rect">
            <a:avLst/>
          </a:prstGeom>
        </p:spPr>
      </p:pic>
      <p:pic>
        <p:nvPicPr>
          <p:cNvPr id="15" name="Elemento grafico 14" descr="Segno di spunta con riempimento a tinta unita">
            <a:extLst>
              <a:ext uri="{FF2B5EF4-FFF2-40B4-BE49-F238E27FC236}">
                <a16:creationId xmlns:a16="http://schemas.microsoft.com/office/drawing/2014/main" id="{4AAB7A89-6170-E8C5-C352-655E3EF5C0D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53460" y="3842542"/>
            <a:ext cx="342112" cy="342112"/>
          </a:xfrm>
          <a:prstGeom prst="rect">
            <a:avLst/>
          </a:prstGeom>
        </p:spPr>
      </p:pic>
      <p:pic>
        <p:nvPicPr>
          <p:cNvPr id="16" name="Elemento grafico 15" descr="Segno di spunta con riempimento a tinta unita">
            <a:extLst>
              <a:ext uri="{FF2B5EF4-FFF2-40B4-BE49-F238E27FC236}">
                <a16:creationId xmlns:a16="http://schemas.microsoft.com/office/drawing/2014/main" id="{F4FB2C2B-1D54-B43D-5987-F7AF202D6CE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18976" y="4175681"/>
            <a:ext cx="342112" cy="342112"/>
          </a:xfrm>
          <a:prstGeom prst="rect">
            <a:avLst/>
          </a:prstGeom>
        </p:spPr>
      </p:pic>
      <p:pic>
        <p:nvPicPr>
          <p:cNvPr id="17" name="Elemento grafico 16" descr="Chiudi con riempimento a tinta unita">
            <a:extLst>
              <a:ext uri="{FF2B5EF4-FFF2-40B4-BE49-F238E27FC236}">
                <a16:creationId xmlns:a16="http://schemas.microsoft.com/office/drawing/2014/main" id="{5DB0FD51-0D93-8D4F-8F05-3FDB84842F6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05863" y="4184654"/>
            <a:ext cx="342112" cy="342112"/>
          </a:xfrm>
          <a:prstGeom prst="rect">
            <a:avLst/>
          </a:prstGeom>
        </p:spPr>
      </p:pic>
      <p:pic>
        <p:nvPicPr>
          <p:cNvPr id="18" name="Elemento grafico 17" descr="Segno di spunta con riempimento a tinta unita">
            <a:extLst>
              <a:ext uri="{FF2B5EF4-FFF2-40B4-BE49-F238E27FC236}">
                <a16:creationId xmlns:a16="http://schemas.microsoft.com/office/drawing/2014/main" id="{617DBEF1-733E-63CD-3C06-7C84534C8FE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65572" y="3823623"/>
            <a:ext cx="342112" cy="342112"/>
          </a:xfrm>
          <a:prstGeom prst="rect">
            <a:avLst/>
          </a:prstGeom>
        </p:spPr>
      </p:pic>
      <p:pic>
        <p:nvPicPr>
          <p:cNvPr id="19" name="Elemento grafico 18" descr="Segno di spunta con riempimento a tinta unita">
            <a:extLst>
              <a:ext uri="{FF2B5EF4-FFF2-40B4-BE49-F238E27FC236}">
                <a16:creationId xmlns:a16="http://schemas.microsoft.com/office/drawing/2014/main" id="{DB361FB4-30DA-68F5-6827-E49D85564F5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891345" y="3454224"/>
            <a:ext cx="342112" cy="342112"/>
          </a:xfrm>
          <a:prstGeom prst="rect">
            <a:avLst/>
          </a:prstGeom>
        </p:spPr>
      </p:pic>
      <p:pic>
        <p:nvPicPr>
          <p:cNvPr id="20" name="Elemento grafico 19" descr="Chiudi con riempimento a tinta unita">
            <a:extLst>
              <a:ext uri="{FF2B5EF4-FFF2-40B4-BE49-F238E27FC236}">
                <a16:creationId xmlns:a16="http://schemas.microsoft.com/office/drawing/2014/main" id="{C1E8BF8C-7416-89FD-DF39-B761BB07D20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653460" y="4219823"/>
            <a:ext cx="342112" cy="342112"/>
          </a:xfrm>
          <a:prstGeom prst="rect">
            <a:avLst/>
          </a:prstGeom>
        </p:spPr>
      </p:pic>
      <p:pic>
        <p:nvPicPr>
          <p:cNvPr id="21" name="Elemento grafico 20" descr="Segno di spunta con riempimento a tinta unita">
            <a:extLst>
              <a:ext uri="{FF2B5EF4-FFF2-40B4-BE49-F238E27FC236}">
                <a16:creationId xmlns:a16="http://schemas.microsoft.com/office/drawing/2014/main" id="{C34DFBE1-28B0-E7B7-3EE8-3CD28AE27C5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62419" y="4191931"/>
            <a:ext cx="342112" cy="342112"/>
          </a:xfrm>
          <a:prstGeom prst="rect">
            <a:avLst/>
          </a:prstGeom>
        </p:spPr>
      </p:pic>
      <p:pic>
        <p:nvPicPr>
          <p:cNvPr id="22" name="Elemento grafico 21" descr="Chiudi con riempimento a tinta unita">
            <a:extLst>
              <a:ext uri="{FF2B5EF4-FFF2-40B4-BE49-F238E27FC236}">
                <a16:creationId xmlns:a16="http://schemas.microsoft.com/office/drawing/2014/main" id="{8EB9F40D-F994-1994-A0B8-E06B467AF34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69783" y="3838785"/>
            <a:ext cx="342112" cy="342112"/>
          </a:xfrm>
          <a:prstGeom prst="rect">
            <a:avLst/>
          </a:prstGeom>
        </p:spPr>
      </p:pic>
      <p:pic>
        <p:nvPicPr>
          <p:cNvPr id="23" name="Elemento grafico 22" descr="Segno di spunta con riempimento a tinta unita">
            <a:extLst>
              <a:ext uri="{FF2B5EF4-FFF2-40B4-BE49-F238E27FC236}">
                <a16:creationId xmlns:a16="http://schemas.microsoft.com/office/drawing/2014/main" id="{60C2F757-9F98-108F-4C4C-F964D0BC28A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19470" y="4547748"/>
            <a:ext cx="342112" cy="342112"/>
          </a:xfrm>
          <a:prstGeom prst="rect">
            <a:avLst/>
          </a:prstGeom>
        </p:spPr>
      </p:pic>
      <p:pic>
        <p:nvPicPr>
          <p:cNvPr id="24" name="Elemento grafico 23" descr="Segno di spunta con riempimento a tinta unita">
            <a:extLst>
              <a:ext uri="{FF2B5EF4-FFF2-40B4-BE49-F238E27FC236}">
                <a16:creationId xmlns:a16="http://schemas.microsoft.com/office/drawing/2014/main" id="{4DED5906-F227-E186-024F-943D09D3233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53460" y="4545912"/>
            <a:ext cx="342112" cy="342112"/>
          </a:xfrm>
          <a:prstGeom prst="rect">
            <a:avLst/>
          </a:prstGeom>
        </p:spPr>
      </p:pic>
      <p:pic>
        <p:nvPicPr>
          <p:cNvPr id="25" name="Elemento grafico 24" descr="Chiudi con riempimento a tinta unita">
            <a:extLst>
              <a:ext uri="{FF2B5EF4-FFF2-40B4-BE49-F238E27FC236}">
                <a16:creationId xmlns:a16="http://schemas.microsoft.com/office/drawing/2014/main" id="{27A1AFF8-494B-7068-E453-35789802CA7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87450" y="4562791"/>
            <a:ext cx="342112" cy="342112"/>
          </a:xfrm>
          <a:prstGeom prst="rect">
            <a:avLst/>
          </a:prstGeom>
        </p:spPr>
      </p:pic>
      <p:pic>
        <p:nvPicPr>
          <p:cNvPr id="27" name="Elemento grafico 26" descr="Segno di spunta con riempimento a tinta unita">
            <a:extLst>
              <a:ext uri="{FF2B5EF4-FFF2-40B4-BE49-F238E27FC236}">
                <a16:creationId xmlns:a16="http://schemas.microsoft.com/office/drawing/2014/main" id="{54393147-8031-37E1-D755-EC99A776B13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62419" y="4553191"/>
            <a:ext cx="342112" cy="342112"/>
          </a:xfrm>
          <a:prstGeom prst="rect">
            <a:avLst/>
          </a:prstGeom>
        </p:spPr>
      </p:pic>
      <p:pic>
        <p:nvPicPr>
          <p:cNvPr id="28" name="Elemento grafico 27" descr="Chiudi con riempimento a tinta unita">
            <a:extLst>
              <a:ext uri="{FF2B5EF4-FFF2-40B4-BE49-F238E27FC236}">
                <a16:creationId xmlns:a16="http://schemas.microsoft.com/office/drawing/2014/main" id="{37C23765-6BA2-7676-1060-312800FC6C7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08500" y="4545792"/>
            <a:ext cx="342112" cy="342112"/>
          </a:xfrm>
          <a:prstGeom prst="rect">
            <a:avLst/>
          </a:prstGeom>
        </p:spPr>
      </p:pic>
      <p:pic>
        <p:nvPicPr>
          <p:cNvPr id="29" name="Elemento grafico 28" descr="Segno di spunta con riempimento a tinta unita">
            <a:extLst>
              <a:ext uri="{FF2B5EF4-FFF2-40B4-BE49-F238E27FC236}">
                <a16:creationId xmlns:a16="http://schemas.microsoft.com/office/drawing/2014/main" id="{41718B8F-BBE6-4E8E-72DB-2BE12580C25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891345" y="4184654"/>
            <a:ext cx="342112" cy="342112"/>
          </a:xfrm>
          <a:prstGeom prst="rect">
            <a:avLst/>
          </a:prstGeom>
        </p:spPr>
      </p:pic>
      <p:sp>
        <p:nvSpPr>
          <p:cNvPr id="31" name="Rettangolo 30">
            <a:extLst>
              <a:ext uri="{FF2B5EF4-FFF2-40B4-BE49-F238E27FC236}">
                <a16:creationId xmlns:a16="http://schemas.microsoft.com/office/drawing/2014/main" id="{DF44B93A-B297-82D0-5C79-9263B8788D27}"/>
              </a:ext>
            </a:extLst>
          </p:cNvPr>
          <p:cNvSpPr/>
          <p:nvPr/>
        </p:nvSpPr>
        <p:spPr>
          <a:xfrm>
            <a:off x="7904480" y="4172783"/>
            <a:ext cx="479624" cy="253916"/>
          </a:xfrm>
          <a:prstGeom prst="rect">
            <a:avLst/>
          </a:prstGeom>
          <a:noFill/>
        </p:spPr>
        <p:txBody>
          <a:bodyPr wrap="square" lIns="91440" tIns="45720" rIns="91440" bIns="45720">
            <a:spAutoFit/>
          </a:bodyPr>
          <a:lstStyle/>
          <a:p>
            <a:pPr algn="ctr"/>
            <a:r>
              <a:rPr lang="en-US" sz="1050" b="0" cap="none" spc="0" noProof="0" dirty="0">
                <a:ln w="0"/>
                <a:solidFill>
                  <a:schemeClr val="tx1"/>
                </a:solidFill>
                <a:effectLst>
                  <a:outerShdw blurRad="38100" dist="19050" dir="2700000" algn="tl" rotWithShape="0">
                    <a:schemeClr val="dk1">
                      <a:alpha val="40000"/>
                    </a:schemeClr>
                  </a:outerShdw>
                </a:effectLst>
              </a:rPr>
              <a:t>PRO</a:t>
            </a:r>
          </a:p>
        </p:txBody>
      </p:sp>
      <p:pic>
        <p:nvPicPr>
          <p:cNvPr id="32" name="Elemento grafico 31" descr="Segno di spunta con riempimento a tinta unita">
            <a:extLst>
              <a:ext uri="{FF2B5EF4-FFF2-40B4-BE49-F238E27FC236}">
                <a16:creationId xmlns:a16="http://schemas.microsoft.com/office/drawing/2014/main" id="{D1F4D233-2588-E92E-6F6B-A72528C7864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891345" y="3819439"/>
            <a:ext cx="342112" cy="342112"/>
          </a:xfrm>
          <a:prstGeom prst="rect">
            <a:avLst/>
          </a:prstGeom>
        </p:spPr>
      </p:pic>
      <p:pic>
        <p:nvPicPr>
          <p:cNvPr id="33" name="Elemento grafico 32" descr="Segno di spunta con riempimento a tinta unita">
            <a:extLst>
              <a:ext uri="{FF2B5EF4-FFF2-40B4-BE49-F238E27FC236}">
                <a16:creationId xmlns:a16="http://schemas.microsoft.com/office/drawing/2014/main" id="{E2E5A58C-F6D6-D17A-F1B3-F486CB88963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891345" y="4552100"/>
            <a:ext cx="342112" cy="342112"/>
          </a:xfrm>
          <a:prstGeom prst="rect">
            <a:avLst/>
          </a:prstGeom>
        </p:spPr>
      </p:pic>
      <p:pic>
        <p:nvPicPr>
          <p:cNvPr id="34" name="Elemento grafico 33" descr="Segno di spunta con riempimento a tinta unita">
            <a:extLst>
              <a:ext uri="{FF2B5EF4-FFF2-40B4-BE49-F238E27FC236}">
                <a16:creationId xmlns:a16="http://schemas.microsoft.com/office/drawing/2014/main" id="{621EE632-7225-8D85-DDA2-E22FAEE4F5A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19470" y="4921618"/>
            <a:ext cx="342112" cy="342112"/>
          </a:xfrm>
          <a:prstGeom prst="rect">
            <a:avLst/>
          </a:prstGeom>
        </p:spPr>
      </p:pic>
      <p:pic>
        <p:nvPicPr>
          <p:cNvPr id="35" name="Elemento grafico 34" descr="Segno di spunta con riempimento a tinta unita">
            <a:extLst>
              <a:ext uri="{FF2B5EF4-FFF2-40B4-BE49-F238E27FC236}">
                <a16:creationId xmlns:a16="http://schemas.microsoft.com/office/drawing/2014/main" id="{003899DD-3F49-3EE6-B5C5-40FB3CD6272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652938" y="4909599"/>
            <a:ext cx="342112" cy="342112"/>
          </a:xfrm>
          <a:prstGeom prst="rect">
            <a:avLst/>
          </a:prstGeom>
        </p:spPr>
      </p:pic>
      <p:sp>
        <p:nvSpPr>
          <p:cNvPr id="36" name="Rettangolo 35">
            <a:extLst>
              <a:ext uri="{FF2B5EF4-FFF2-40B4-BE49-F238E27FC236}">
                <a16:creationId xmlns:a16="http://schemas.microsoft.com/office/drawing/2014/main" id="{D4034CFA-7044-64F6-BDA0-C3C6F2F755B9}"/>
              </a:ext>
            </a:extLst>
          </p:cNvPr>
          <p:cNvSpPr/>
          <p:nvPr/>
        </p:nvSpPr>
        <p:spPr>
          <a:xfrm>
            <a:off x="4794999" y="4890451"/>
            <a:ext cx="672482" cy="253916"/>
          </a:xfrm>
          <a:prstGeom prst="rect">
            <a:avLst/>
          </a:prstGeom>
          <a:noFill/>
        </p:spPr>
        <p:txBody>
          <a:bodyPr wrap="square" lIns="91440" tIns="45720" rIns="91440" bIns="45720">
            <a:spAutoFit/>
          </a:bodyPr>
          <a:lstStyle/>
          <a:p>
            <a:pPr algn="ctr"/>
            <a:r>
              <a:rPr lang="en-US" sz="1050" noProof="0" dirty="0">
                <a:ln w="0"/>
                <a:effectLst>
                  <a:outerShdw blurRad="38100" dist="19050" dir="2700000" algn="tl" rotWithShape="0">
                    <a:schemeClr val="dk1">
                      <a:alpha val="40000"/>
                    </a:schemeClr>
                  </a:outerShdw>
                </a:effectLst>
              </a:rPr>
              <a:t>LIMITED</a:t>
            </a:r>
            <a:endParaRPr lang="en-US" sz="1050" b="0" cap="none" spc="0" noProof="0" dirty="0">
              <a:ln w="0"/>
              <a:solidFill>
                <a:schemeClr val="tx1"/>
              </a:solidFill>
              <a:effectLst>
                <a:outerShdw blurRad="38100" dist="19050" dir="2700000" algn="tl" rotWithShape="0">
                  <a:schemeClr val="dk1">
                    <a:alpha val="40000"/>
                  </a:schemeClr>
                </a:outerShdw>
              </a:effectLst>
            </a:endParaRPr>
          </a:p>
        </p:txBody>
      </p:sp>
      <p:pic>
        <p:nvPicPr>
          <p:cNvPr id="37" name="Elemento grafico 36" descr="Segno di spunta con riempimento a tinta unita">
            <a:extLst>
              <a:ext uri="{FF2B5EF4-FFF2-40B4-BE49-F238E27FC236}">
                <a16:creationId xmlns:a16="http://schemas.microsoft.com/office/drawing/2014/main" id="{9593EE6A-9A52-EC50-CB49-545963C08DF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86406" y="4910464"/>
            <a:ext cx="342112" cy="342112"/>
          </a:xfrm>
          <a:prstGeom prst="rect">
            <a:avLst/>
          </a:prstGeom>
        </p:spPr>
      </p:pic>
      <p:pic>
        <p:nvPicPr>
          <p:cNvPr id="38" name="Elemento grafico 37" descr="Segno di spunta con riempimento a tinta unita">
            <a:extLst>
              <a:ext uri="{FF2B5EF4-FFF2-40B4-BE49-F238E27FC236}">
                <a16:creationId xmlns:a16="http://schemas.microsoft.com/office/drawing/2014/main" id="{792866BB-7DB4-3E71-2EB6-4B751E4A22D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70736" y="4914451"/>
            <a:ext cx="342112" cy="342112"/>
          </a:xfrm>
          <a:prstGeom prst="rect">
            <a:avLst/>
          </a:prstGeom>
        </p:spPr>
      </p:pic>
      <p:pic>
        <p:nvPicPr>
          <p:cNvPr id="39" name="Elemento grafico 38" descr="Chiudi con riempimento a tinta unita">
            <a:extLst>
              <a:ext uri="{FF2B5EF4-FFF2-40B4-BE49-F238E27FC236}">
                <a16:creationId xmlns:a16="http://schemas.microsoft.com/office/drawing/2014/main" id="{AB6CCB7A-36A6-1132-5DB0-CD4937BC0AC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03937" y="4921618"/>
            <a:ext cx="342112" cy="342112"/>
          </a:xfrm>
          <a:prstGeom prst="rect">
            <a:avLst/>
          </a:prstGeom>
        </p:spPr>
      </p:pic>
      <p:pic>
        <p:nvPicPr>
          <p:cNvPr id="40" name="Elemento grafico 39" descr="Segno di spunta con riempimento a tinta unita">
            <a:extLst>
              <a:ext uri="{FF2B5EF4-FFF2-40B4-BE49-F238E27FC236}">
                <a16:creationId xmlns:a16="http://schemas.microsoft.com/office/drawing/2014/main" id="{642E3DB2-B836-602D-748C-9AF63A3F29E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883103" y="4919546"/>
            <a:ext cx="342112" cy="342112"/>
          </a:xfrm>
          <a:prstGeom prst="rect">
            <a:avLst/>
          </a:prstGeom>
        </p:spPr>
      </p:pic>
      <p:sp>
        <p:nvSpPr>
          <p:cNvPr id="5" name="CasellaDiTesto 4">
            <a:extLst>
              <a:ext uri="{FF2B5EF4-FFF2-40B4-BE49-F238E27FC236}">
                <a16:creationId xmlns:a16="http://schemas.microsoft.com/office/drawing/2014/main" id="{9A4D0903-5C1F-30C1-8318-2D88AD6A7FDF}"/>
              </a:ext>
            </a:extLst>
          </p:cNvPr>
          <p:cNvSpPr txBox="1"/>
          <p:nvPr/>
        </p:nvSpPr>
        <p:spPr>
          <a:xfrm>
            <a:off x="7167880" y="5324150"/>
            <a:ext cx="1547823" cy="461665"/>
          </a:xfrm>
          <a:prstGeom prst="rect">
            <a:avLst/>
          </a:prstGeom>
          <a:noFill/>
        </p:spPr>
        <p:txBody>
          <a:bodyPr wrap="square" rtlCol="0">
            <a:spAutoFit/>
          </a:bodyPr>
          <a:lstStyle/>
          <a:p>
            <a:pPr algn="ctr"/>
            <a:r>
              <a:rPr lang="en-US" sz="1200" noProof="0" dirty="0"/>
              <a:t>(Most apps only offer one type of chart)</a:t>
            </a:r>
          </a:p>
        </p:txBody>
      </p:sp>
    </p:spTree>
    <p:extLst>
      <p:ext uri="{BB962C8B-B14F-4D97-AF65-F5344CB8AC3E}">
        <p14:creationId xmlns:p14="http://schemas.microsoft.com/office/powerpoint/2010/main" val="3757991624"/>
      </p:ext>
    </p:extLst>
  </p:cSld>
  <p:clrMapOvr>
    <a:masterClrMapping/>
  </p:clrMapOvr>
</p:sld>
</file>

<file path=ppt/theme/theme1.xml><?xml version="1.0" encoding="utf-8"?>
<a:theme xmlns:a="http://schemas.openxmlformats.org/drawingml/2006/main" name="Badge">
  <a:themeElements>
    <a:clrScheme name="Viola">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TM10001106[[fn=Badge]]</Template>
  <TotalTime>958</TotalTime>
  <Words>2381</Words>
  <Application>Microsoft Office PowerPoint</Application>
  <PresentationFormat>Widescreen</PresentationFormat>
  <Paragraphs>319</Paragraphs>
  <Slides>30</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30</vt:i4>
      </vt:variant>
    </vt:vector>
  </HeadingPairs>
  <TitlesOfParts>
    <vt:vector size="36" baseType="lpstr">
      <vt:lpstr>Aptos Narrow</vt:lpstr>
      <vt:lpstr>Arial</vt:lpstr>
      <vt:lpstr>Cambria Math</vt:lpstr>
      <vt:lpstr>Gill Sans MT</vt:lpstr>
      <vt:lpstr>Impact</vt:lpstr>
      <vt:lpstr>Badge</vt:lpstr>
      <vt:lpstr>Presentazione standard di PowerPoint</vt:lpstr>
      <vt:lpstr>Introduction</vt:lpstr>
      <vt:lpstr>Personas and scenarios</vt:lpstr>
      <vt:lpstr>Personas and scenarios</vt:lpstr>
      <vt:lpstr>Personas and scenarios</vt:lpstr>
      <vt:lpstr>User analysis - interviews</vt:lpstr>
      <vt:lpstr>User analysis - questionnaires</vt:lpstr>
      <vt:lpstr>User analysis - questionnaires</vt:lpstr>
      <vt:lpstr>Competitor analysis</vt:lpstr>
      <vt:lpstr>Hierarchical task analysis</vt:lpstr>
      <vt:lpstr>Hierarchical task analysis</vt:lpstr>
      <vt:lpstr>Hierarchical task analysis</vt:lpstr>
      <vt:lpstr>State transition  networks</vt:lpstr>
      <vt:lpstr>State transition  networks</vt:lpstr>
      <vt:lpstr>State transition networks</vt:lpstr>
      <vt:lpstr>Conclusion analysis</vt:lpstr>
      <vt:lpstr>Prototype 0 - mockups</vt:lpstr>
      <vt:lpstr>Prototype 0 - mockups</vt:lpstr>
      <vt:lpstr>EXPERT EVALUATION - HEURISTIC EVALUATION</vt:lpstr>
      <vt:lpstr>EXPERT EVALUATION - HEURISTIC EVALUATION</vt:lpstr>
      <vt:lpstr>EXPERT EVALUATION - HEURISTIC EVALUATION</vt:lpstr>
      <vt:lpstr>EXPERT EVALUATION - HEURISTIC EVALUATION</vt:lpstr>
      <vt:lpstr>USER EVALUATION – think aloud</vt:lpstr>
      <vt:lpstr>USER EVALUATION – think aloud</vt:lpstr>
      <vt:lpstr>USER EVALUATION – controlled experiment</vt:lpstr>
      <vt:lpstr>USER EVALUATION – controlled experiment</vt:lpstr>
      <vt:lpstr>USER EVALUATION – controlled experiment</vt:lpstr>
      <vt:lpstr>USER EVALUATION – controlled experiment</vt:lpstr>
      <vt:lpstr>Final realization</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Alessandro Rocchi</dc:creator>
  <cp:lastModifiedBy>Alessandro Catalano</cp:lastModifiedBy>
  <cp:revision>70</cp:revision>
  <dcterms:created xsi:type="dcterms:W3CDTF">2025-06-19T17:05:52Z</dcterms:created>
  <dcterms:modified xsi:type="dcterms:W3CDTF">2025-06-22T10:39:34Z</dcterms:modified>
</cp:coreProperties>
</file>

<file path=docProps/thumbnail.jpeg>
</file>